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8"/>
  </p:notesMasterIdLst>
  <p:handoutMasterIdLst>
    <p:handoutMasterId r:id="rId29"/>
  </p:handoutMasterIdLst>
  <p:sldIdLst>
    <p:sldId id="262" r:id="rId5"/>
    <p:sldId id="261" r:id="rId6"/>
    <p:sldId id="264" r:id="rId7"/>
    <p:sldId id="266" r:id="rId8"/>
    <p:sldId id="274" r:id="rId9"/>
    <p:sldId id="272" r:id="rId10"/>
    <p:sldId id="273" r:id="rId11"/>
    <p:sldId id="258" r:id="rId12"/>
    <p:sldId id="271" r:id="rId13"/>
    <p:sldId id="267" r:id="rId14"/>
    <p:sldId id="268" r:id="rId15"/>
    <p:sldId id="269" r:id="rId16"/>
    <p:sldId id="275" r:id="rId17"/>
    <p:sldId id="259" r:id="rId18"/>
    <p:sldId id="270" r:id="rId19"/>
    <p:sldId id="256" r:id="rId20"/>
    <p:sldId id="277" r:id="rId21"/>
    <p:sldId id="276" r:id="rId22"/>
    <p:sldId id="279" r:id="rId23"/>
    <p:sldId id="280" r:id="rId24"/>
    <p:sldId id="284" r:id="rId25"/>
    <p:sldId id="285" r:id="rId26"/>
    <p:sldId id="281"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9EF3F3-0358-44D4-89A5-A5C1BA0A7798}">
          <p14:sldIdLst>
            <p14:sldId id="262"/>
            <p14:sldId id="261"/>
            <p14:sldId id="264"/>
            <p14:sldId id="266"/>
            <p14:sldId id="274"/>
            <p14:sldId id="272"/>
            <p14:sldId id="273"/>
            <p14:sldId id="258"/>
            <p14:sldId id="271"/>
            <p14:sldId id="267"/>
            <p14:sldId id="268"/>
            <p14:sldId id="269"/>
            <p14:sldId id="275"/>
            <p14:sldId id="259"/>
            <p14:sldId id="270"/>
            <p14:sldId id="256"/>
            <p14:sldId id="277"/>
            <p14:sldId id="276"/>
            <p14:sldId id="279"/>
            <p14:sldId id="280"/>
            <p14:sldId id="284"/>
            <p14:sldId id="285"/>
            <p14:sldId id="2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D6"/>
    <a:srgbClr val="0052F6"/>
    <a:srgbClr val="CD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469" autoAdjust="0"/>
  </p:normalViewPr>
  <p:slideViewPr>
    <p:cSldViewPr>
      <p:cViewPr varScale="1">
        <p:scale>
          <a:sx n="61" d="100"/>
          <a:sy n="61" d="100"/>
        </p:scale>
        <p:origin x="518" y="2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3036"/>
    </p:cViewPr>
  </p:sorterViewPr>
  <p:notesViewPr>
    <p:cSldViewPr>
      <p:cViewPr varScale="1">
        <p:scale>
          <a:sx n="88" d="100"/>
          <a:sy n="88" d="100"/>
        </p:scale>
        <p:origin x="-306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14AD44A-B8A0-44A5-9FFD-6109A2152CDB}" type="datetimeFigureOut">
              <a:rPr lang="en-US" smtClean="0"/>
              <a:t>11/3/2016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16F2EA6-65B6-4E39-92DE-3DBF0CF4627C}" type="slidenum">
              <a:rPr lang="en-US" smtClean="0"/>
              <a:t>‹#›</a:t>
            </a:fld>
            <a:endParaRPr lang="en-US" dirty="0"/>
          </a:p>
        </p:txBody>
      </p:sp>
    </p:spTree>
    <p:extLst>
      <p:ext uri="{BB962C8B-B14F-4D97-AF65-F5344CB8AC3E}">
        <p14:creationId xmlns:p14="http://schemas.microsoft.com/office/powerpoint/2010/main" val="3923259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2338916-D59F-4700-AF5B-B1E65D6C5A52}" type="datetimeFigureOut">
              <a:rPr lang="en-US" smtClean="0"/>
              <a:t>11/3/2016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C4B77B4-FDAE-42C4-9B84-E5970471C1C1}" type="slidenum">
              <a:rPr lang="en-US" smtClean="0"/>
              <a:t>‹#›</a:t>
            </a:fld>
            <a:endParaRPr lang="en-US" dirty="0"/>
          </a:p>
        </p:txBody>
      </p:sp>
    </p:spTree>
    <p:extLst>
      <p:ext uri="{BB962C8B-B14F-4D97-AF65-F5344CB8AC3E}">
        <p14:creationId xmlns:p14="http://schemas.microsoft.com/office/powerpoint/2010/main" val="384986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1</a:t>
            </a:fld>
            <a:endParaRPr lang="en-US" dirty="0"/>
          </a:p>
        </p:txBody>
      </p:sp>
    </p:spTree>
    <p:extLst>
      <p:ext uri="{BB962C8B-B14F-4D97-AF65-F5344CB8AC3E}">
        <p14:creationId xmlns:p14="http://schemas.microsoft.com/office/powerpoint/2010/main" val="200172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Instructor 700#’s – Name populates automatically if # is correct</a:t>
            </a:r>
          </a:p>
          <a:p>
            <a:r>
              <a:rPr lang="en-US" baseline="0" dirty="0" smtClean="0"/>
              <a:t>	Error may occur if instructor scheduling conflict exists (later tab)</a:t>
            </a:r>
          </a:p>
          <a:p>
            <a:endParaRPr lang="en-US" baseline="0" dirty="0" smtClean="0"/>
          </a:p>
          <a:p>
            <a:r>
              <a:rPr lang="en-US" baseline="0" dirty="0" smtClean="0"/>
              <a:t># of Responsibility 0 -100% must equal Percent of Session</a:t>
            </a:r>
          </a:p>
          <a:p>
            <a:r>
              <a:rPr lang="en-US" baseline="0" dirty="0" smtClean="0"/>
              <a:t>Must Check:</a:t>
            </a:r>
          </a:p>
          <a:p>
            <a:r>
              <a:rPr lang="en-US" baseline="0" dirty="0" smtClean="0"/>
              <a:t>- Primary Indicator only if main instructor</a:t>
            </a:r>
          </a:p>
          <a:p>
            <a:pPr marL="171450" indent="-171450">
              <a:buFontTx/>
              <a:buChar char="-"/>
            </a:pPr>
            <a:r>
              <a:rPr lang="en-US" baseline="0" dirty="0" smtClean="0"/>
              <a:t>Override indicator if not primary instructor and more than one instructor to be listed</a:t>
            </a:r>
          </a:p>
          <a:p>
            <a:pPr marL="171450" indent="-171450">
              <a:buFontTx/>
              <a:buChar char="-"/>
            </a:pPr>
            <a:r>
              <a:rPr lang="en-US" baseline="0" dirty="0" smtClean="0"/>
              <a:t>INST12345 – if no instructor listed “staff” – always 100% and must check all</a:t>
            </a:r>
          </a:p>
          <a:p>
            <a:pPr marL="171450" indent="-171450">
              <a:buFontTx/>
              <a:buChar char="-"/>
            </a:pPr>
            <a:endParaRPr lang="en-US" baseline="0" dirty="0" smtClean="0"/>
          </a:p>
          <a:p>
            <a:pPr marL="0" indent="0">
              <a:buFontTx/>
              <a:buNone/>
            </a:pPr>
            <a:r>
              <a:rPr lang="en-US" baseline="0" dirty="0" smtClean="0"/>
              <a:t>Can change anytime after enrollment </a:t>
            </a:r>
            <a:r>
              <a:rPr lang="en-US" b="1" baseline="0" dirty="0" smtClean="0"/>
              <a:t>(HEPC- Must have actual instructor listed to course by 1</a:t>
            </a:r>
            <a:r>
              <a:rPr lang="en-US" b="1" baseline="30000" dirty="0" smtClean="0"/>
              <a:t>st</a:t>
            </a:r>
            <a:r>
              <a:rPr lang="en-US" b="1" baseline="0" dirty="0" smtClean="0"/>
              <a:t> week of classes – if not than School Dean/Assoc Dean name will be assigned)</a:t>
            </a:r>
            <a:endParaRPr lang="en-US" baseline="0" dirty="0" smtClean="0"/>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BC4B77B4-FDAE-42C4-9B84-E5970471C1C1}" type="slidenum">
              <a:rPr lang="en-US" smtClean="0"/>
              <a:t>10</a:t>
            </a:fld>
            <a:endParaRPr lang="en-US" dirty="0"/>
          </a:p>
        </p:txBody>
      </p:sp>
    </p:spTree>
    <p:extLst>
      <p:ext uri="{BB962C8B-B14F-4D97-AF65-F5344CB8AC3E}">
        <p14:creationId xmlns:p14="http://schemas.microsoft.com/office/powerpoint/2010/main" val="347699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only schedule Departmental Spaces – General</a:t>
            </a:r>
            <a:r>
              <a:rPr lang="en-US" baseline="0" dirty="0" smtClean="0"/>
              <a:t> purpose classrooms are done by us(FPS)</a:t>
            </a:r>
            <a:endParaRPr lang="en-US" dirty="0" smtClean="0"/>
          </a:p>
          <a:p>
            <a:r>
              <a:rPr lang="en-US" dirty="0" smtClean="0"/>
              <a:t>D - Downtown Campus</a:t>
            </a:r>
          </a:p>
          <a:p>
            <a:r>
              <a:rPr lang="en-US" dirty="0" smtClean="0"/>
              <a:t>E – Evansdale Campus</a:t>
            </a:r>
          </a:p>
          <a:p>
            <a:endParaRPr lang="en-US" dirty="0" smtClean="0"/>
          </a:p>
          <a:p>
            <a:r>
              <a:rPr lang="en-US" dirty="0" smtClean="0"/>
              <a:t>Can</a:t>
            </a:r>
            <a:r>
              <a:rPr lang="en-US" baseline="0" dirty="0" smtClean="0"/>
              <a:t> change after enrollment </a:t>
            </a:r>
            <a:r>
              <a:rPr lang="en-US" b="1" u="sng" baseline="0" dirty="0" smtClean="0"/>
              <a:t>(Discouraged due to heavy duty student schedule implications)</a:t>
            </a:r>
            <a:endParaRPr lang="en-US" b="1" u="sng" dirty="0"/>
          </a:p>
        </p:txBody>
      </p:sp>
      <p:sp>
        <p:nvSpPr>
          <p:cNvPr id="4" name="Slide Number Placeholder 3"/>
          <p:cNvSpPr>
            <a:spLocks noGrp="1"/>
          </p:cNvSpPr>
          <p:nvPr>
            <p:ph type="sldNum" sz="quarter" idx="10"/>
          </p:nvPr>
        </p:nvSpPr>
        <p:spPr/>
        <p:txBody>
          <a:bodyPr/>
          <a:lstStyle/>
          <a:p>
            <a:fld id="{BC4B77B4-FDAE-42C4-9B84-E5970471C1C1}" type="slidenum">
              <a:rPr lang="en-US" smtClean="0"/>
              <a:t>11</a:t>
            </a:fld>
            <a:endParaRPr lang="en-US" dirty="0"/>
          </a:p>
        </p:txBody>
      </p:sp>
    </p:spTree>
    <p:extLst>
      <p:ext uri="{BB962C8B-B14F-4D97-AF65-F5344CB8AC3E}">
        <p14:creationId xmlns:p14="http://schemas.microsoft.com/office/powerpoint/2010/main" val="151990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12</a:t>
            </a:fld>
            <a:endParaRPr lang="en-US" dirty="0"/>
          </a:p>
        </p:txBody>
      </p:sp>
    </p:spTree>
    <p:extLst>
      <p:ext uri="{BB962C8B-B14F-4D97-AF65-F5344CB8AC3E}">
        <p14:creationId xmlns:p14="http://schemas.microsoft.com/office/powerpoint/2010/main" val="126215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College and Major restrictions </a:t>
            </a:r>
            <a:r>
              <a:rPr lang="en-US" sz="1200" u="sng" kern="1200" dirty="0" smtClean="0">
                <a:solidFill>
                  <a:schemeClr val="tx1"/>
                </a:solidFill>
                <a:effectLst/>
                <a:latin typeface="+mn-lt"/>
                <a:ea typeface="+mn-ea"/>
                <a:cs typeface="+mn-cs"/>
              </a:rPr>
              <a:t>should not be mixed </a:t>
            </a:r>
            <a:r>
              <a:rPr lang="en-US" sz="1200" kern="1200" dirty="0" smtClean="0">
                <a:solidFill>
                  <a:schemeClr val="tx1"/>
                </a:solidFill>
                <a:effectLst/>
                <a:latin typeface="+mn-lt"/>
                <a:ea typeface="+mn-ea"/>
                <a:cs typeface="+mn-cs"/>
              </a:rPr>
              <a:t>unless the department wants to make a course include a specific college but also wants to exclude a specific major in that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department may decide that they want to make a course include all college code 14</a:t>
            </a:r>
            <a:r>
              <a:rPr lang="en-US" sz="1200" kern="1200" baseline="0" dirty="0" smtClean="0">
                <a:solidFill>
                  <a:schemeClr val="tx1"/>
                </a:solidFill>
                <a:effectLst/>
                <a:latin typeface="+mn-lt"/>
                <a:ea typeface="+mn-ea"/>
                <a:cs typeface="+mn-cs"/>
              </a:rPr>
              <a:t> (Art and Sciences)</a:t>
            </a:r>
            <a:r>
              <a:rPr lang="en-US" sz="1200" kern="1200" dirty="0" smtClean="0">
                <a:solidFill>
                  <a:schemeClr val="tx1"/>
                </a:solidFill>
                <a:effectLst/>
                <a:latin typeface="+mn-lt"/>
                <a:ea typeface="+mn-ea"/>
                <a:cs typeface="+mn-cs"/>
              </a:rPr>
              <a:t>, but want to exclude major code 1442</a:t>
            </a:r>
            <a:r>
              <a:rPr lang="en-US" sz="1200" kern="1200" baseline="0" dirty="0" smtClean="0">
                <a:solidFill>
                  <a:schemeClr val="tx1"/>
                </a:solidFill>
                <a:effectLst/>
                <a:latin typeface="+mn-lt"/>
                <a:ea typeface="+mn-ea"/>
                <a:cs typeface="+mn-cs"/>
              </a:rPr>
              <a:t> (English).</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should never be “include major” and “include college” on the same course. Major restrictions alone will take care of it.</a:t>
            </a:r>
          </a:p>
          <a:p>
            <a:endParaRPr lang="en-US" dirty="0" smtClean="0"/>
          </a:p>
          <a:p>
            <a:r>
              <a:rPr lang="en-US" dirty="0" smtClean="0"/>
              <a:t>Major Restriction is most restrictive</a:t>
            </a:r>
          </a:p>
          <a:p>
            <a:endParaRPr lang="en-US" dirty="0" smtClean="0"/>
          </a:p>
          <a:p>
            <a:r>
              <a:rPr lang="en-US" dirty="0" smtClean="0"/>
              <a:t>If</a:t>
            </a:r>
            <a:r>
              <a:rPr lang="en-US" baseline="0" dirty="0" smtClean="0"/>
              <a:t> you think it will need it, Add it.  It is easier to take off than to Add on – after enrollment.</a:t>
            </a:r>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13</a:t>
            </a:fld>
            <a:endParaRPr lang="en-US" dirty="0"/>
          </a:p>
        </p:txBody>
      </p:sp>
    </p:spTree>
    <p:extLst>
      <p:ext uri="{BB962C8B-B14F-4D97-AF65-F5344CB8AC3E}">
        <p14:creationId xmlns:p14="http://schemas.microsoft.com/office/powerpoint/2010/main" val="1860468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ClrTx/>
            </a:pPr>
            <a:r>
              <a:rPr lang="en-US" u="sng" dirty="0" smtClean="0">
                <a:solidFill>
                  <a:srgbClr val="002060"/>
                </a:solidFill>
                <a:latin typeface="Times New Roman" pitchFamily="18" charset="0"/>
                <a:cs typeface="Times New Roman" pitchFamily="18" charset="0"/>
              </a:rPr>
              <a:t>Only Restrict</a:t>
            </a:r>
          </a:p>
          <a:p>
            <a:pPr lvl="3">
              <a:buClrTx/>
            </a:pPr>
            <a:r>
              <a:rPr lang="en-US" dirty="0" smtClean="0">
                <a:solidFill>
                  <a:srgbClr val="002060"/>
                </a:solidFill>
                <a:latin typeface="Times New Roman" pitchFamily="18" charset="0"/>
                <a:cs typeface="Times New Roman" pitchFamily="18" charset="0"/>
              </a:rPr>
              <a:t>Major</a:t>
            </a:r>
          </a:p>
          <a:p>
            <a:pPr lvl="3">
              <a:buClrTx/>
            </a:pPr>
            <a:r>
              <a:rPr lang="en-US" dirty="0" smtClean="0">
                <a:solidFill>
                  <a:srgbClr val="002060"/>
                </a:solidFill>
                <a:latin typeface="Times New Roman" pitchFamily="18" charset="0"/>
                <a:cs typeface="Times New Roman" pitchFamily="18" charset="0"/>
              </a:rPr>
              <a:t>Class</a:t>
            </a:r>
          </a:p>
          <a:p>
            <a:pPr lvl="3">
              <a:buClrTx/>
            </a:pPr>
            <a:r>
              <a:rPr lang="en-US" dirty="0" smtClean="0">
                <a:solidFill>
                  <a:srgbClr val="002060"/>
                </a:solidFill>
                <a:latin typeface="Times New Roman" pitchFamily="18" charset="0"/>
                <a:cs typeface="Times New Roman" pitchFamily="18" charset="0"/>
              </a:rPr>
              <a:t>College</a:t>
            </a:r>
          </a:p>
          <a:p>
            <a:pPr lvl="3">
              <a:buClrTx/>
            </a:pPr>
            <a:r>
              <a:rPr lang="en-US" dirty="0" smtClean="0">
                <a:solidFill>
                  <a:srgbClr val="002060"/>
                </a:solidFill>
                <a:latin typeface="Times New Roman" pitchFamily="18" charset="0"/>
                <a:cs typeface="Times New Roman" pitchFamily="18" charset="0"/>
              </a:rPr>
              <a:t>Level</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u="none" dirty="0" smtClean="0">
                <a:solidFill>
                  <a:srgbClr val="002060"/>
                </a:solidFill>
                <a:latin typeface="Times New Roman" pitchFamily="18" charset="0"/>
                <a:cs typeface="Times New Roman" pitchFamily="18" charset="0"/>
              </a:rPr>
              <a:t>* Remove ALL or NONE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latin typeface="Times New Roman" pitchFamily="18" charset="0"/>
                <a:cs typeface="Times New Roman" pitchFamily="18" charset="0"/>
              </a:rPr>
              <a:t>* If it needs added after enrollment – must cancel course</a:t>
            </a:r>
          </a:p>
          <a:p>
            <a:pPr lvl="2">
              <a:buClrTx/>
            </a:pPr>
            <a:r>
              <a:rPr lang="en-US" u="none" dirty="0" smtClean="0">
                <a:solidFill>
                  <a:srgbClr val="002060"/>
                </a:solidFill>
                <a:latin typeface="Times New Roman" pitchFamily="18" charset="0"/>
                <a:cs typeface="Times New Roman" pitchFamily="18" charset="0"/>
              </a:rPr>
              <a:t>* Category Specific</a:t>
            </a:r>
          </a:p>
          <a:p>
            <a:pPr lvl="2">
              <a:buClrTx/>
            </a:pPr>
            <a:r>
              <a:rPr lang="en-US" dirty="0" smtClean="0">
                <a:solidFill>
                  <a:srgbClr val="002060"/>
                </a:solidFill>
                <a:latin typeface="Times New Roman" pitchFamily="18" charset="0"/>
                <a:cs typeface="Times New Roman" pitchFamily="18" charset="0"/>
              </a:rPr>
              <a:t>        -</a:t>
            </a:r>
            <a:r>
              <a:rPr lang="en-US" baseline="0"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Always ADD a higher level of restriction if you think you will need it</a:t>
            </a:r>
          </a:p>
          <a:p>
            <a:pPr lvl="3">
              <a:buClrTx/>
            </a:pPr>
            <a:r>
              <a:rPr lang="en-US" dirty="0" smtClean="0">
                <a:solidFill>
                  <a:srgbClr val="002060"/>
                </a:solidFill>
                <a:latin typeface="Times New Roman" pitchFamily="18" charset="0"/>
                <a:cs typeface="Times New Roman" pitchFamily="18" charset="0"/>
              </a:rPr>
              <a:t>Easier to take off than to Add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effectLst/>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effectLst/>
                <a:latin typeface="Times New Roman" pitchFamily="18" charset="0"/>
                <a:cs typeface="Times New Roman" pitchFamily="18" charset="0"/>
              </a:rPr>
              <a:t>College and Major restrictions should not be mixed unless the department wants to make a course include a specific college but also wants to exclude a specific major in that college. Example: A department may decide that they want to make a course include all college code 14, but want to exclude major code 1442. There should never be “include major” and “include college” on the same course. Major restrictions alone will take care of it.</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C4B77B4-FDAE-42C4-9B84-E5970471C1C1}" type="slidenum">
              <a:rPr lang="en-US" smtClean="0"/>
              <a:t>14</a:t>
            </a:fld>
            <a:endParaRPr lang="en-US" dirty="0"/>
          </a:p>
        </p:txBody>
      </p:sp>
    </p:spTree>
    <p:extLst>
      <p:ext uri="{BB962C8B-B14F-4D97-AF65-F5344CB8AC3E}">
        <p14:creationId xmlns:p14="http://schemas.microsoft.com/office/powerpoint/2010/main" val="3176409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15</a:t>
            </a:fld>
            <a:endParaRPr lang="en-US" dirty="0"/>
          </a:p>
        </p:txBody>
      </p:sp>
    </p:spTree>
    <p:extLst>
      <p:ext uri="{BB962C8B-B14F-4D97-AF65-F5344CB8AC3E}">
        <p14:creationId xmlns:p14="http://schemas.microsoft.com/office/powerpoint/2010/main" val="185088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Tx/>
            </a:pPr>
            <a:r>
              <a:rPr lang="en-US" u="sng" dirty="0" smtClean="0">
                <a:latin typeface="Times New Roman" pitchFamily="18" charset="0"/>
                <a:cs typeface="Times New Roman" pitchFamily="18" charset="0"/>
              </a:rPr>
              <a:t>Max Enrollment</a:t>
            </a:r>
          </a:p>
          <a:p>
            <a:pPr lvl="2">
              <a:buClrTx/>
            </a:pPr>
            <a:r>
              <a:rPr lang="en-US" dirty="0" smtClean="0">
                <a:latin typeface="Times New Roman" pitchFamily="18" charset="0"/>
                <a:cs typeface="Times New Roman" pitchFamily="18" charset="0"/>
              </a:rPr>
              <a:t>room capacity must accommodate new enrollment</a:t>
            </a:r>
          </a:p>
          <a:p>
            <a:pPr lvl="1">
              <a:buClrTx/>
            </a:pPr>
            <a:endParaRPr lang="en-US" u="sng" dirty="0" smtClean="0">
              <a:latin typeface="Times New Roman" pitchFamily="18" charset="0"/>
              <a:cs typeface="Times New Roman" pitchFamily="18" charset="0"/>
            </a:endParaRPr>
          </a:p>
          <a:p>
            <a:pPr lvl="1">
              <a:buClrTx/>
            </a:pPr>
            <a:r>
              <a:rPr lang="en-US" u="sng" dirty="0" smtClean="0">
                <a:latin typeface="Times New Roman" pitchFamily="18" charset="0"/>
                <a:cs typeface="Times New Roman" pitchFamily="18" charset="0"/>
              </a:rPr>
              <a:t>Meeting Time Changes</a:t>
            </a:r>
          </a:p>
          <a:p>
            <a:pPr lvl="2">
              <a:buClrTx/>
            </a:pPr>
            <a:r>
              <a:rPr lang="en-US" dirty="0" smtClean="0">
                <a:latin typeface="Times New Roman" pitchFamily="18" charset="0"/>
                <a:cs typeface="Times New Roman" pitchFamily="18" charset="0"/>
              </a:rPr>
              <a:t>go to </a:t>
            </a:r>
            <a:r>
              <a:rPr lang="en-US" i="1" dirty="0" smtClean="0">
                <a:latin typeface="Times New Roman" pitchFamily="18" charset="0"/>
                <a:cs typeface="Times New Roman" pitchFamily="18" charset="0"/>
              </a:rPr>
              <a:t>SFASLST</a:t>
            </a:r>
            <a:r>
              <a:rPr lang="en-US" dirty="0" smtClean="0">
                <a:latin typeface="Times New Roman" pitchFamily="18" charset="0"/>
                <a:cs typeface="Times New Roman" pitchFamily="18" charset="0"/>
              </a:rPr>
              <a:t> to get student information and notify them of the changes</a:t>
            </a:r>
          </a:p>
          <a:p>
            <a:pPr lvl="1">
              <a:buClrTx/>
            </a:pPr>
            <a:endParaRPr lang="en-US" u="sng" dirty="0" smtClean="0">
              <a:latin typeface="Times New Roman" pitchFamily="18" charset="0"/>
              <a:cs typeface="Times New Roman" pitchFamily="18" charset="0"/>
            </a:endParaRPr>
          </a:p>
          <a:p>
            <a:pPr lvl="1">
              <a:buClrTx/>
            </a:pPr>
            <a:r>
              <a:rPr lang="en-US" u="sng" dirty="0" smtClean="0">
                <a:latin typeface="Times New Roman" pitchFamily="18" charset="0"/>
                <a:cs typeface="Times New Roman" pitchFamily="18" charset="0"/>
              </a:rPr>
              <a:t>Instructor adding / removing</a:t>
            </a:r>
            <a:endParaRPr lang="en-US" dirty="0" smtClean="0">
              <a:latin typeface="Times New Roman" pitchFamily="18" charset="0"/>
              <a:cs typeface="Times New Roman" pitchFamily="18" charset="0"/>
            </a:endParaRPr>
          </a:p>
          <a:p>
            <a:pPr lvl="1">
              <a:buClrTx/>
            </a:pPr>
            <a:endParaRPr lang="en-US" u="sng" dirty="0" smtClean="0">
              <a:latin typeface="Times New Roman" pitchFamily="18" charset="0"/>
              <a:cs typeface="Times New Roman" pitchFamily="18" charset="0"/>
            </a:endParaRPr>
          </a:p>
          <a:p>
            <a:pPr lvl="1">
              <a:buClrTx/>
            </a:pPr>
            <a:r>
              <a:rPr lang="en-US" u="sng" dirty="0" smtClean="0">
                <a:latin typeface="Times New Roman" pitchFamily="18" charset="0"/>
                <a:cs typeface="Times New Roman" pitchFamily="18" charset="0"/>
              </a:rPr>
              <a:t>Course section comments</a:t>
            </a:r>
          </a:p>
          <a:p>
            <a:pPr lvl="1">
              <a:buClrTx/>
            </a:pPr>
            <a:endParaRPr lang="en-US" u="sng" dirty="0" smtClean="0">
              <a:latin typeface="Times New Roman" pitchFamily="18" charset="0"/>
              <a:cs typeface="Times New Roman" pitchFamily="18" charset="0"/>
            </a:endParaRPr>
          </a:p>
          <a:p>
            <a:pPr lvl="1">
              <a:buClrTx/>
            </a:pPr>
            <a:r>
              <a:rPr lang="en-US" u="sng" dirty="0" smtClean="0">
                <a:latin typeface="Times New Roman" pitchFamily="18" charset="0"/>
                <a:cs typeface="Times New Roman" pitchFamily="18" charset="0"/>
              </a:rPr>
              <a:t>Assign own Departmental Building / Room </a:t>
            </a:r>
          </a:p>
          <a:p>
            <a:pPr lvl="1">
              <a:buClrTx/>
            </a:pPr>
            <a:r>
              <a:rPr lang="en-US" u="sng" dirty="0" smtClean="0">
                <a:latin typeface="Times New Roman" pitchFamily="18" charset="0"/>
                <a:cs typeface="Times New Roman" pitchFamily="18" charset="0"/>
              </a:rPr>
              <a:t>Assignments</a:t>
            </a:r>
          </a:p>
          <a:p>
            <a:pPr lvl="2">
              <a:buClrTx/>
            </a:pPr>
            <a:r>
              <a:rPr lang="en-US" dirty="0" smtClean="0">
                <a:latin typeface="Times New Roman" pitchFamily="18" charset="0"/>
                <a:cs typeface="Times New Roman" pitchFamily="18" charset="0"/>
              </a:rPr>
              <a:t>gnrl purpose classrooms through FPS</a:t>
            </a:r>
          </a:p>
          <a:p>
            <a:pPr lvl="1">
              <a:buClrTx/>
            </a:pPr>
            <a:r>
              <a:rPr lang="en-US" u="sng" dirty="0" smtClean="0">
                <a:latin typeface="Times New Roman" pitchFamily="18" charset="0"/>
                <a:cs typeface="Times New Roman" pitchFamily="18" charset="0"/>
              </a:rPr>
              <a:t>Restrictions</a:t>
            </a:r>
          </a:p>
          <a:p>
            <a:pPr lvl="2">
              <a:buClrTx/>
            </a:pPr>
            <a:r>
              <a:rPr lang="en-US" dirty="0" smtClean="0">
                <a:latin typeface="Times New Roman" pitchFamily="18" charset="0"/>
                <a:cs typeface="Times New Roman" pitchFamily="18" charset="0"/>
              </a:rPr>
              <a:t>Remove </a:t>
            </a:r>
          </a:p>
          <a:p>
            <a:pPr lvl="3">
              <a:buClrTx/>
            </a:pPr>
            <a:r>
              <a:rPr lang="en-US" dirty="0" smtClean="0">
                <a:latin typeface="Times New Roman" pitchFamily="18" charset="0"/>
                <a:cs typeface="Times New Roman" pitchFamily="18" charset="0"/>
              </a:rPr>
              <a:t>ALL or NONE – Per Restriction group</a:t>
            </a:r>
          </a:p>
          <a:p>
            <a:pPr marL="1513332" lvl="3" indent="-342900">
              <a:buClrTx/>
            </a:pPr>
            <a:endParaRPr lang="en-US" dirty="0" smtClean="0">
              <a:latin typeface="Times New Roman" pitchFamily="18" charset="0"/>
              <a:cs typeface="Times New Roman" pitchFamily="18" charset="0"/>
            </a:endParaRPr>
          </a:p>
          <a:p>
            <a:pPr lvl="3">
              <a:buClrTx/>
            </a:pPr>
            <a:r>
              <a:rPr lang="en-US" dirty="0" smtClean="0">
                <a:latin typeface="Times New Roman" pitchFamily="18" charset="0"/>
                <a:cs typeface="Times New Roman" pitchFamily="18" charset="0"/>
              </a:rPr>
              <a:t>Remove Departmental Approval</a:t>
            </a:r>
          </a:p>
          <a:p>
            <a:pPr lvl="5">
              <a:buClrTx/>
            </a:pPr>
            <a:r>
              <a:rPr lang="en-US" dirty="0" smtClean="0">
                <a:latin typeface="Times New Roman" pitchFamily="18" charset="0"/>
                <a:cs typeface="Times New Roman" pitchFamily="18" charset="0"/>
              </a:rPr>
              <a:t>Cannot Add “DA” after enrollment</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C4B77B4-FDAE-42C4-9B84-E5970471C1C1}" type="slidenum">
              <a:rPr lang="en-US" smtClean="0"/>
              <a:t>16</a:t>
            </a:fld>
            <a:endParaRPr lang="en-US" dirty="0"/>
          </a:p>
        </p:txBody>
      </p:sp>
    </p:spTree>
    <p:extLst>
      <p:ext uri="{BB962C8B-B14F-4D97-AF65-F5344CB8AC3E}">
        <p14:creationId xmlns:p14="http://schemas.microsoft.com/office/powerpoint/2010/main" val="200172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17</a:t>
            </a:fld>
            <a:endParaRPr lang="en-US" dirty="0"/>
          </a:p>
        </p:txBody>
      </p:sp>
    </p:spTree>
    <p:extLst>
      <p:ext uri="{BB962C8B-B14F-4D97-AF65-F5344CB8AC3E}">
        <p14:creationId xmlns:p14="http://schemas.microsoft.com/office/powerpoint/2010/main" val="2001724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02060"/>
              </a:buClr>
              <a:buNone/>
            </a:pPr>
            <a:r>
              <a:rPr lang="en-US" u="sng" dirty="0" smtClean="0">
                <a:solidFill>
                  <a:srgbClr val="002060"/>
                </a:solidFill>
                <a:latin typeface="BankGothic Lt BT" pitchFamily="34" charset="0"/>
              </a:rPr>
              <a:t>Info Needed:</a:t>
            </a:r>
          </a:p>
          <a:p>
            <a:pPr marL="342900" indent="-342900">
              <a:buClr>
                <a:srgbClr val="002060"/>
              </a:buClr>
              <a:buFont typeface="+mj-lt"/>
              <a:buAutoNum type="alphaUcPeriod"/>
            </a:pPr>
            <a:r>
              <a:rPr lang="en-US" dirty="0" smtClean="0">
                <a:solidFill>
                  <a:srgbClr val="002060"/>
                </a:solidFill>
                <a:latin typeface="BankGothic Lt BT" pitchFamily="34" charset="0"/>
              </a:rPr>
              <a:t>Semester </a:t>
            </a:r>
          </a:p>
          <a:p>
            <a:pPr marL="342900" indent="-342900">
              <a:buClr>
                <a:srgbClr val="002060"/>
              </a:buClr>
              <a:buFont typeface="+mj-lt"/>
              <a:buAutoNum type="alphaUcPeriod"/>
            </a:pPr>
            <a:r>
              <a:rPr lang="en-US" dirty="0" smtClean="0">
                <a:solidFill>
                  <a:srgbClr val="002060"/>
                </a:solidFill>
                <a:latin typeface="BankGothic Lt BT" pitchFamily="34" charset="0"/>
              </a:rPr>
              <a:t>2013-? </a:t>
            </a:r>
          </a:p>
          <a:p>
            <a:pPr marL="342900" indent="-342900">
              <a:buClr>
                <a:srgbClr val="002060"/>
              </a:buClr>
              <a:buFont typeface="+mj-lt"/>
              <a:buAutoNum type="alphaUcPeriod"/>
            </a:pPr>
            <a:r>
              <a:rPr lang="en-US" dirty="0" smtClean="0">
                <a:solidFill>
                  <a:srgbClr val="002060"/>
                </a:solidFill>
                <a:latin typeface="BankGothic Lt BT" pitchFamily="34" charset="0"/>
              </a:rPr>
              <a:t>Subject Code</a:t>
            </a:r>
          </a:p>
          <a:p>
            <a:pPr marL="342900" indent="-342900">
              <a:buClr>
                <a:srgbClr val="002060"/>
              </a:buClr>
              <a:buFont typeface="+mj-lt"/>
              <a:buAutoNum type="alphaUcPeriod"/>
            </a:pPr>
            <a:r>
              <a:rPr lang="en-US" dirty="0" smtClean="0">
                <a:solidFill>
                  <a:srgbClr val="002060"/>
                </a:solidFill>
                <a:latin typeface="BankGothic Lt BT" pitchFamily="34" charset="0"/>
              </a:rPr>
              <a:t>Course Number</a:t>
            </a:r>
          </a:p>
          <a:p>
            <a:pPr marL="342900" indent="-342900">
              <a:buClr>
                <a:srgbClr val="002060"/>
              </a:buClr>
              <a:buFont typeface="+mj-lt"/>
              <a:buAutoNum type="alphaUcPeriod"/>
            </a:pPr>
            <a:r>
              <a:rPr lang="en-US" dirty="0" smtClean="0">
                <a:solidFill>
                  <a:srgbClr val="002060"/>
                </a:solidFill>
                <a:latin typeface="BankGothic Lt BT" pitchFamily="34" charset="0"/>
              </a:rPr>
              <a:t>Section Number</a:t>
            </a:r>
          </a:p>
          <a:p>
            <a:pPr marL="342900" indent="-342900">
              <a:buClr>
                <a:srgbClr val="002060"/>
              </a:buClr>
              <a:buFont typeface="+mj-lt"/>
              <a:buAutoNum type="alphaUcPeriod"/>
            </a:pPr>
            <a:r>
              <a:rPr lang="en-US" dirty="0" smtClean="0">
                <a:solidFill>
                  <a:srgbClr val="002060"/>
                </a:solidFill>
                <a:latin typeface="BankGothic Lt BT" pitchFamily="34" charset="0"/>
              </a:rPr>
              <a:t>Campus Code</a:t>
            </a:r>
          </a:p>
          <a:p>
            <a:pPr marL="342900" indent="-342900">
              <a:buClr>
                <a:srgbClr val="002060"/>
              </a:buClr>
              <a:buFont typeface="+mj-lt"/>
              <a:buAutoNum type="alphaUcPeriod"/>
            </a:pPr>
            <a:r>
              <a:rPr lang="en-US" dirty="0" smtClean="0">
                <a:solidFill>
                  <a:srgbClr val="002060"/>
                </a:solidFill>
                <a:latin typeface="BankGothic Lt BT" pitchFamily="34" charset="0"/>
              </a:rPr>
              <a:t>Status</a:t>
            </a:r>
          </a:p>
          <a:p>
            <a:pPr marL="342900" indent="-342900">
              <a:buClr>
                <a:srgbClr val="002060"/>
              </a:buClr>
              <a:buFont typeface="+mj-lt"/>
              <a:buAutoNum type="alphaUcPeriod"/>
            </a:pPr>
            <a:r>
              <a:rPr lang="en-US" dirty="0" smtClean="0">
                <a:solidFill>
                  <a:srgbClr val="002060"/>
                </a:solidFill>
                <a:latin typeface="BankGothic Lt BT" pitchFamily="34" charset="0"/>
              </a:rPr>
              <a:t>Schedule Type</a:t>
            </a:r>
          </a:p>
          <a:p>
            <a:pPr marL="342900" indent="-342900">
              <a:buClr>
                <a:srgbClr val="002060"/>
              </a:buClr>
              <a:buFont typeface="+mj-lt"/>
              <a:buAutoNum type="alphaUcPeriod"/>
            </a:pPr>
            <a:r>
              <a:rPr lang="en-US" dirty="0" smtClean="0">
                <a:solidFill>
                  <a:srgbClr val="002060"/>
                </a:solidFill>
                <a:latin typeface="BankGothic Lt BT" pitchFamily="34" charset="0"/>
              </a:rPr>
              <a:t>Integration Partner (WEBCT)</a:t>
            </a:r>
          </a:p>
          <a:p>
            <a:pPr marL="342900" indent="-342900">
              <a:buClr>
                <a:srgbClr val="002060"/>
              </a:buClr>
              <a:buFont typeface="+mj-lt"/>
              <a:buAutoNum type="alphaUcPeriod"/>
            </a:pPr>
            <a:r>
              <a:rPr lang="en-US" dirty="0" smtClean="0">
                <a:solidFill>
                  <a:srgbClr val="002060"/>
                </a:solidFill>
                <a:latin typeface="BankGothic Lt BT" pitchFamily="34" charset="0"/>
              </a:rPr>
              <a:t>Part of Term Code</a:t>
            </a:r>
          </a:p>
          <a:p>
            <a:pPr marL="342900" indent="-342900">
              <a:buClr>
                <a:srgbClr val="002060"/>
              </a:buClr>
              <a:buFont typeface="+mj-lt"/>
              <a:buAutoNum type="alphaUcPeriod"/>
            </a:pPr>
            <a:r>
              <a:rPr lang="en-US" dirty="0" smtClean="0">
                <a:solidFill>
                  <a:srgbClr val="002060"/>
                </a:solidFill>
                <a:latin typeface="BankGothic Lt BT" pitchFamily="34" charset="0"/>
              </a:rPr>
              <a:t>Credit/Bill Hours</a:t>
            </a:r>
          </a:p>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18</a:t>
            </a:fld>
            <a:endParaRPr lang="en-US" dirty="0"/>
          </a:p>
        </p:txBody>
      </p:sp>
    </p:spTree>
    <p:extLst>
      <p:ext uri="{BB962C8B-B14F-4D97-AF65-F5344CB8AC3E}">
        <p14:creationId xmlns:p14="http://schemas.microsoft.com/office/powerpoint/2010/main" val="1844690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19</a:t>
            </a:fld>
            <a:endParaRPr lang="en-US" dirty="0"/>
          </a:p>
        </p:txBody>
      </p:sp>
    </p:spTree>
    <p:extLst>
      <p:ext uri="{BB962C8B-B14F-4D97-AF65-F5344CB8AC3E}">
        <p14:creationId xmlns:p14="http://schemas.microsoft.com/office/powerpoint/2010/main" val="27637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2</a:t>
            </a:fld>
            <a:endParaRPr lang="en-US" dirty="0"/>
          </a:p>
        </p:txBody>
      </p:sp>
    </p:spTree>
    <p:extLst>
      <p:ext uri="{BB962C8B-B14F-4D97-AF65-F5344CB8AC3E}">
        <p14:creationId xmlns:p14="http://schemas.microsoft.com/office/powerpoint/2010/main" val="1359009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20</a:t>
            </a:fld>
            <a:endParaRPr lang="en-US" dirty="0"/>
          </a:p>
        </p:txBody>
      </p:sp>
    </p:spTree>
    <p:extLst>
      <p:ext uri="{BB962C8B-B14F-4D97-AF65-F5344CB8AC3E}">
        <p14:creationId xmlns:p14="http://schemas.microsoft.com/office/powerpoint/2010/main" val="430869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23</a:t>
            </a:fld>
            <a:endParaRPr lang="en-US" dirty="0"/>
          </a:p>
        </p:txBody>
      </p:sp>
    </p:spTree>
    <p:extLst>
      <p:ext uri="{BB962C8B-B14F-4D97-AF65-F5344CB8AC3E}">
        <p14:creationId xmlns:p14="http://schemas.microsoft.com/office/powerpoint/2010/main" val="333236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and “Next Block”</a:t>
            </a:r>
          </a:p>
          <a:p>
            <a:pPr lvl="1"/>
            <a:r>
              <a:rPr lang="en-US" dirty="0" smtClean="0"/>
              <a:t>“Save” will save the screen.  Must perform this before moving on.</a:t>
            </a:r>
          </a:p>
          <a:p>
            <a:pPr lvl="1"/>
            <a:r>
              <a:rPr lang="en-US" dirty="0" smtClean="0"/>
              <a:t>“Next Block” will go to the next Tab.</a:t>
            </a:r>
          </a:p>
          <a:p>
            <a:endParaRPr lang="en-US" dirty="0" smtClean="0"/>
          </a:p>
          <a:p>
            <a:r>
              <a:rPr lang="en-US" dirty="0" smtClean="0"/>
              <a:t>“Rollback” and “Previous Block”</a:t>
            </a:r>
          </a:p>
          <a:p>
            <a:pPr lvl="1"/>
            <a:r>
              <a:rPr lang="en-US" dirty="0" smtClean="0"/>
              <a:t>“Rollback” will take you back to the beginning of the screen you are working on.</a:t>
            </a:r>
          </a:p>
          <a:p>
            <a:pPr lvl="1"/>
            <a:r>
              <a:rPr lang="en-US" dirty="0" smtClean="0"/>
              <a:t>“Previous Block” will take you to the previous tab.</a:t>
            </a:r>
          </a:p>
          <a:p>
            <a:endParaRPr lang="en-US" dirty="0" smtClean="0"/>
          </a:p>
          <a:p>
            <a:r>
              <a:rPr lang="en-US" dirty="0" smtClean="0"/>
              <a:t>If you are unsure about what a button does, hold your cursor over the icon. Banner will provide a quick explanation.  </a:t>
            </a:r>
          </a:p>
          <a:p>
            <a:r>
              <a:rPr lang="en-US" dirty="0" smtClean="0"/>
              <a:t>Once in a screen, if you are unsure about the options, select the triangle beside the field.</a:t>
            </a:r>
          </a:p>
          <a:p>
            <a:endParaRPr lang="en-US" dirty="0" smtClean="0"/>
          </a:p>
          <a:p>
            <a:r>
              <a:rPr lang="en-US" dirty="0" smtClean="0"/>
              <a:t>Point out Field Definitions print out.</a:t>
            </a:r>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3</a:t>
            </a:fld>
            <a:endParaRPr lang="en-US" dirty="0"/>
          </a:p>
        </p:txBody>
      </p:sp>
    </p:spTree>
    <p:extLst>
      <p:ext uri="{BB962C8B-B14F-4D97-AF65-F5344CB8AC3E}">
        <p14:creationId xmlns:p14="http://schemas.microsoft.com/office/powerpoint/2010/main" val="178495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exercises</a:t>
            </a:r>
            <a:r>
              <a:rPr lang="en-US" baseline="0" dirty="0" smtClean="0"/>
              <a:t> for making each change.</a:t>
            </a:r>
          </a:p>
          <a:p>
            <a:r>
              <a:rPr lang="en-US" baseline="0" dirty="0" smtClean="0"/>
              <a:t>Will have each work on a small list of changes from subject codes of those in other session.</a:t>
            </a:r>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4</a:t>
            </a:fld>
            <a:endParaRPr lang="en-US" dirty="0"/>
          </a:p>
        </p:txBody>
      </p:sp>
    </p:spTree>
    <p:extLst>
      <p:ext uri="{BB962C8B-B14F-4D97-AF65-F5344CB8AC3E}">
        <p14:creationId xmlns:p14="http://schemas.microsoft.com/office/powerpoint/2010/main" val="14083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Hiding a course: Used to hold a section</a:t>
            </a:r>
            <a:r>
              <a:rPr lang="en-US" baseline="0" dirty="0" smtClean="0"/>
              <a:t> open and active, but closed and unavailable for registration. </a:t>
            </a:r>
          </a:p>
          <a:p>
            <a:endParaRPr lang="en-US" baseline="0" dirty="0" smtClean="0"/>
          </a:p>
          <a:p>
            <a:pPr marL="171450" indent="-171450">
              <a:buFont typeface="Arial" charset="0"/>
              <a:buChar char="•"/>
            </a:pPr>
            <a:r>
              <a:rPr lang="en-US" u="sng" baseline="0" dirty="0" smtClean="0"/>
              <a:t>Print and Voice Response Boxes are what make it viewable and printable on the web for registrations *</a:t>
            </a:r>
          </a:p>
          <a:p>
            <a:pPr marL="0" indent="0">
              <a:buFont typeface="Arial" charset="0"/>
              <a:buNone/>
            </a:pPr>
            <a:endParaRPr lang="en-US" u="sng" baseline="0" dirty="0" smtClean="0"/>
          </a:p>
          <a:p>
            <a:pPr marL="0" indent="0">
              <a:buFont typeface="Arial" charset="0"/>
              <a:buNone/>
            </a:pPr>
            <a:r>
              <a:rPr lang="en-US" u="none" baseline="0" dirty="0" smtClean="0"/>
              <a:t>Cannot hide a course after registration</a:t>
            </a:r>
          </a:p>
          <a:p>
            <a:pPr marL="0" indent="0">
              <a:buFont typeface="Arial" charset="0"/>
              <a:buNone/>
            </a:pPr>
            <a:endParaRPr lang="en-US" u="none" baseline="0" dirty="0" smtClean="0"/>
          </a:p>
          <a:p>
            <a:pPr marL="0" indent="0">
              <a:buFont typeface="Arial" charset="0"/>
              <a:buNone/>
            </a:pPr>
            <a:r>
              <a:rPr lang="en-US" u="none" baseline="0" dirty="0" smtClean="0"/>
              <a:t>UNHIDE =  can do at any time of the semester</a:t>
            </a:r>
          </a:p>
          <a:p>
            <a:pPr marL="0" indent="0">
              <a:buFont typeface="Arial" charset="0"/>
              <a:buNone/>
            </a:pPr>
            <a:r>
              <a:rPr lang="en-US" u="none" baseline="0" dirty="0" smtClean="0"/>
              <a:t>Remove DA – HC – make sure to Check Print and Voice Response Boxes</a:t>
            </a:r>
          </a:p>
          <a:p>
            <a:pPr marL="0" indent="0">
              <a:buFont typeface="Arial" charset="0"/>
              <a:buNone/>
            </a:pPr>
            <a:endParaRPr lang="en-US" u="none" baseline="0" dirty="0" smtClean="0"/>
          </a:p>
          <a:p>
            <a:pPr lvl="0"/>
            <a:r>
              <a:rPr lang="en-US" sz="1200" b="1" kern="1200" dirty="0" smtClean="0">
                <a:solidFill>
                  <a:schemeClr val="tx1"/>
                </a:solidFill>
                <a:effectLst/>
                <a:latin typeface="+mn-lt"/>
                <a:ea typeface="+mn-ea"/>
                <a:cs typeface="+mn-cs"/>
              </a:rPr>
              <a:t>The Gradable box must always be checked (orange arrow), </a:t>
            </a:r>
            <a:r>
              <a:rPr lang="en-US" sz="1200" kern="1200" dirty="0" smtClean="0">
                <a:solidFill>
                  <a:schemeClr val="tx1"/>
                </a:solidFill>
                <a:effectLst/>
                <a:latin typeface="+mn-lt"/>
                <a:ea typeface="+mn-ea"/>
                <a:cs typeface="+mn-cs"/>
              </a:rPr>
              <a:t>unless: </a:t>
            </a:r>
          </a:p>
          <a:p>
            <a:pPr lvl="0"/>
            <a:r>
              <a:rPr lang="en-US" sz="1200" kern="1200" dirty="0" smtClean="0">
                <a:solidFill>
                  <a:schemeClr val="tx1"/>
                </a:solidFill>
                <a:effectLst/>
                <a:latin typeface="+mn-lt"/>
                <a:ea typeface="+mn-ea"/>
                <a:cs typeface="+mn-cs"/>
              </a:rPr>
              <a:t>The course’s grading mode is set to ‘4’ – no grade.</a:t>
            </a:r>
          </a:p>
          <a:p>
            <a:pPr lvl="0"/>
            <a:r>
              <a:rPr lang="en-US" sz="1200" kern="1200" dirty="0" smtClean="0">
                <a:solidFill>
                  <a:schemeClr val="tx1"/>
                </a:solidFill>
                <a:effectLst/>
                <a:latin typeface="+mn-lt"/>
                <a:ea typeface="+mn-ea"/>
                <a:cs typeface="+mn-cs"/>
              </a:rPr>
              <a:t>The course has been cancelled.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 Tuition and Fee Waiver box (green arrow) </a:t>
            </a:r>
            <a:r>
              <a:rPr lang="en-US" sz="1200" kern="1200" dirty="0" smtClean="0">
                <a:solidFill>
                  <a:schemeClr val="tx1"/>
                </a:solidFill>
                <a:effectLst/>
                <a:latin typeface="+mn-lt"/>
                <a:ea typeface="+mn-ea"/>
                <a:cs typeface="+mn-cs"/>
              </a:rPr>
              <a:t>should only be checked for courses that are tuition waived or have special billing needs. </a:t>
            </a:r>
          </a:p>
          <a:p>
            <a:pPr marL="0" indent="0">
              <a:buFont typeface="Arial" charset="0"/>
              <a:buNone/>
            </a:pPr>
            <a:endParaRPr lang="en-US" u="none" baseline="0" dirty="0" smtClean="0"/>
          </a:p>
          <a:p>
            <a:endParaRPr lang="en-US" u="sng" baseline="0" dirty="0" smtClean="0"/>
          </a:p>
          <a:p>
            <a:endParaRPr lang="en-US" u="none" dirty="0"/>
          </a:p>
        </p:txBody>
      </p:sp>
      <p:sp>
        <p:nvSpPr>
          <p:cNvPr id="4" name="Slide Number Placeholder 3"/>
          <p:cNvSpPr>
            <a:spLocks noGrp="1"/>
          </p:cNvSpPr>
          <p:nvPr>
            <p:ph type="sldNum" sz="quarter" idx="10"/>
          </p:nvPr>
        </p:nvSpPr>
        <p:spPr/>
        <p:txBody>
          <a:bodyPr/>
          <a:lstStyle/>
          <a:p>
            <a:fld id="{BC4B77B4-FDAE-42C4-9B84-E5970471C1C1}" type="slidenum">
              <a:rPr lang="en-US" smtClean="0"/>
              <a:t>5</a:t>
            </a:fld>
            <a:endParaRPr lang="en-US" dirty="0"/>
          </a:p>
        </p:txBody>
      </p:sp>
    </p:spTree>
    <p:extLst>
      <p:ext uri="{BB962C8B-B14F-4D97-AF65-F5344CB8AC3E}">
        <p14:creationId xmlns:p14="http://schemas.microsoft.com/office/powerpoint/2010/main" val="1838181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4B77B4-FDAE-42C4-9B84-E5970471C1C1}" type="slidenum">
              <a:rPr lang="en-US" smtClean="0"/>
              <a:t>6</a:t>
            </a:fld>
            <a:endParaRPr lang="en-US" dirty="0"/>
          </a:p>
        </p:txBody>
      </p:sp>
    </p:spTree>
    <p:extLst>
      <p:ext uri="{BB962C8B-B14F-4D97-AF65-F5344CB8AC3E}">
        <p14:creationId xmlns:p14="http://schemas.microsoft.com/office/powerpoint/2010/main" val="206305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time to get it right the</a:t>
            </a:r>
            <a:r>
              <a:rPr lang="en-US" baseline="0" dirty="0" smtClean="0"/>
              <a:t> first time to avoid all of these changes.</a:t>
            </a:r>
          </a:p>
          <a:p>
            <a:endParaRPr lang="en-US" baseline="0" dirty="0" smtClean="0"/>
          </a:p>
          <a:p>
            <a:r>
              <a:rPr lang="en-US" baseline="0" dirty="0" smtClean="0"/>
              <a:t>Course muse be cancelled and re-added if need to change POT after enrollment.</a:t>
            </a:r>
          </a:p>
          <a:p>
            <a:endParaRPr lang="en-US" baseline="0" dirty="0" smtClean="0"/>
          </a:p>
          <a:p>
            <a:r>
              <a:rPr lang="en-US" baseline="0" dirty="0" smtClean="0"/>
              <a:t>If arranged POT – must also match Census One Freeze Date on  Section Enrollment Information Tab</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7</a:t>
            </a:fld>
            <a:endParaRPr lang="en-US" dirty="0"/>
          </a:p>
        </p:txBody>
      </p:sp>
    </p:spTree>
    <p:extLst>
      <p:ext uri="{BB962C8B-B14F-4D97-AF65-F5344CB8AC3E}">
        <p14:creationId xmlns:p14="http://schemas.microsoft.com/office/powerpoint/2010/main" val="268739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a:t>
            </a:r>
            <a:r>
              <a:rPr lang="en-US" baseline="0" dirty="0" smtClean="0"/>
              <a:t> ignore reserved seating tab (no access)</a:t>
            </a:r>
          </a:p>
          <a:p>
            <a:endParaRPr lang="en-US" baseline="0" dirty="0" smtClean="0"/>
          </a:p>
          <a:p>
            <a:r>
              <a:rPr lang="en-US" baseline="0" dirty="0" smtClean="0"/>
              <a:t>Cannot have negative enrollment in remaining field where Actual exceeds max enrollment.</a:t>
            </a:r>
          </a:p>
          <a:p>
            <a:endParaRPr lang="en-US" baseline="0" dirty="0" smtClean="0"/>
          </a:p>
          <a:p>
            <a:r>
              <a:rPr lang="en-US" baseline="0" dirty="0" smtClean="0"/>
              <a:t>Cannot register online after first day of classes – students have 1</a:t>
            </a:r>
            <a:r>
              <a:rPr lang="en-US" baseline="30000" dirty="0" smtClean="0"/>
              <a:t>st</a:t>
            </a:r>
            <a:r>
              <a:rPr lang="en-US" baseline="0" dirty="0" smtClean="0"/>
              <a:t> week of school to register in person.</a:t>
            </a:r>
          </a:p>
          <a:p>
            <a:r>
              <a:rPr lang="en-US" baseline="0" dirty="0" smtClean="0"/>
              <a:t>Max enrollment always rolls over to next semester if not corrected.</a:t>
            </a:r>
          </a:p>
          <a:p>
            <a:endParaRPr lang="en-US" dirty="0"/>
          </a:p>
        </p:txBody>
      </p:sp>
      <p:sp>
        <p:nvSpPr>
          <p:cNvPr id="4" name="Slide Number Placeholder 3"/>
          <p:cNvSpPr>
            <a:spLocks noGrp="1"/>
          </p:cNvSpPr>
          <p:nvPr>
            <p:ph type="sldNum" sz="quarter" idx="10"/>
          </p:nvPr>
        </p:nvSpPr>
        <p:spPr/>
        <p:txBody>
          <a:bodyPr/>
          <a:lstStyle/>
          <a:p>
            <a:fld id="{BC4B77B4-FDAE-42C4-9B84-E5970471C1C1}" type="slidenum">
              <a:rPr lang="en-US" smtClean="0"/>
              <a:t>8</a:t>
            </a:fld>
            <a:endParaRPr lang="en-US" dirty="0"/>
          </a:p>
        </p:txBody>
      </p:sp>
    </p:spTree>
    <p:extLst>
      <p:ext uri="{BB962C8B-B14F-4D97-AF65-F5344CB8AC3E}">
        <p14:creationId xmlns:p14="http://schemas.microsoft.com/office/powerpoint/2010/main" val="240638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Dates</a:t>
            </a:r>
            <a:r>
              <a:rPr lang="en-US" baseline="0" dirty="0" smtClean="0"/>
              <a:t> populate automatically from the POT set on first page or from rollover</a:t>
            </a:r>
          </a:p>
          <a:p>
            <a:r>
              <a:rPr lang="en-US" baseline="0" dirty="0" smtClean="0"/>
              <a:t>Populate by tabbing over</a:t>
            </a:r>
          </a:p>
          <a:p>
            <a:endParaRPr lang="en-US" baseline="0" dirty="0" smtClean="0"/>
          </a:p>
          <a:p>
            <a:r>
              <a:rPr lang="en-US" baseline="0" dirty="0" smtClean="0"/>
              <a:t>Select days course will meet</a:t>
            </a:r>
          </a:p>
          <a:p>
            <a:r>
              <a:rPr lang="en-US" baseline="0" dirty="0" smtClean="0"/>
              <a:t>Times must be military time (4 digit number) – Cannot end on the hour or half hour.</a:t>
            </a:r>
          </a:p>
          <a:p>
            <a:r>
              <a:rPr lang="en-US" baseline="0" dirty="0" smtClean="0"/>
              <a:t>Change at any time with out restriction</a:t>
            </a:r>
          </a:p>
          <a:p>
            <a:r>
              <a:rPr lang="en-US" baseline="0" dirty="0" smtClean="0"/>
              <a:t>	- except you can/will lose the room you already have assigned.</a:t>
            </a:r>
          </a:p>
          <a:p>
            <a:endParaRPr lang="en-US" baseline="0" dirty="0" smtClean="0"/>
          </a:p>
        </p:txBody>
      </p:sp>
      <p:sp>
        <p:nvSpPr>
          <p:cNvPr id="4" name="Slide Number Placeholder 3"/>
          <p:cNvSpPr>
            <a:spLocks noGrp="1"/>
          </p:cNvSpPr>
          <p:nvPr>
            <p:ph type="sldNum" sz="quarter" idx="10"/>
          </p:nvPr>
        </p:nvSpPr>
        <p:spPr/>
        <p:txBody>
          <a:bodyPr/>
          <a:lstStyle/>
          <a:p>
            <a:fld id="{BC4B77B4-FDAE-42C4-9B84-E5970471C1C1}" type="slidenum">
              <a:rPr lang="en-US" smtClean="0"/>
              <a:t>9</a:t>
            </a:fld>
            <a:endParaRPr lang="en-US" dirty="0"/>
          </a:p>
        </p:txBody>
      </p:sp>
    </p:spTree>
    <p:extLst>
      <p:ext uri="{BB962C8B-B14F-4D97-AF65-F5344CB8AC3E}">
        <p14:creationId xmlns:p14="http://schemas.microsoft.com/office/powerpoint/2010/main" val="315629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03626D-3380-42CF-9ED8-92E1F8EA6EC8}" type="datetime1">
              <a:rPr lang="en-US" smtClean="0"/>
              <a:t>11/3/2016</a:t>
            </a:fld>
            <a:endParaRPr lang="en-US" dirty="0"/>
          </a:p>
        </p:txBody>
      </p:sp>
      <p:sp>
        <p:nvSpPr>
          <p:cNvPr id="5" name="Footer Placeholder 4"/>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6" name="Slide Number Placeholder 5"/>
          <p:cNvSpPr>
            <a:spLocks noGrp="1"/>
          </p:cNvSpPr>
          <p:nvPr>
            <p:ph type="sldNum" sz="quarter" idx="12"/>
          </p:nvPr>
        </p:nvSpPr>
        <p:spPr/>
        <p:txBody>
          <a:bodyPr/>
          <a:lstStyle/>
          <a:p>
            <a:fld id="{8E157548-C40C-451D-A504-6060BC8BCA6A}"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DBD82-9C70-4C16-9F3D-AAB3B54C37C8}" type="datetime1">
              <a:rPr lang="en-US" smtClean="0"/>
              <a:t>11/3/2016</a:t>
            </a:fld>
            <a:endParaRPr lang="en-US" dirty="0"/>
          </a:p>
        </p:txBody>
      </p:sp>
      <p:sp>
        <p:nvSpPr>
          <p:cNvPr id="5" name="Footer Placeholder 4"/>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6" name="Slide Number Placeholder 5"/>
          <p:cNvSpPr>
            <a:spLocks noGrp="1"/>
          </p:cNvSpPr>
          <p:nvPr>
            <p:ph type="sldNum" sz="quarter" idx="12"/>
          </p:nvPr>
        </p:nvSpPr>
        <p:spPr/>
        <p:txBody>
          <a:bodyPr/>
          <a:lstStyle/>
          <a:p>
            <a:fld id="{8E157548-C40C-451D-A504-6060BC8BCA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E5489C-6F46-422C-924D-EC20676873E2}" type="datetime1">
              <a:rPr lang="en-US" smtClean="0"/>
              <a:t>11/3/2016</a:t>
            </a:fld>
            <a:endParaRPr lang="en-US" dirty="0"/>
          </a:p>
        </p:txBody>
      </p:sp>
      <p:sp>
        <p:nvSpPr>
          <p:cNvPr id="5" name="Footer Placeholder 4"/>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6" name="Slide Number Placeholder 5"/>
          <p:cNvSpPr>
            <a:spLocks noGrp="1"/>
          </p:cNvSpPr>
          <p:nvPr>
            <p:ph type="sldNum" sz="quarter" idx="12"/>
          </p:nvPr>
        </p:nvSpPr>
        <p:spPr/>
        <p:txBody>
          <a:bodyPr/>
          <a:lstStyle/>
          <a:p>
            <a:fld id="{8E157548-C40C-451D-A504-6060BC8BCA6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F1001-906A-4760-9612-C228688352A4}" type="datetime1">
              <a:rPr lang="en-US" smtClean="0"/>
              <a:t>11/3/2016</a:t>
            </a:fld>
            <a:endParaRPr lang="en-US" dirty="0"/>
          </a:p>
        </p:txBody>
      </p:sp>
      <p:sp>
        <p:nvSpPr>
          <p:cNvPr id="5" name="Footer Placeholder 4"/>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6" name="Slide Number Placeholder 5"/>
          <p:cNvSpPr>
            <a:spLocks noGrp="1"/>
          </p:cNvSpPr>
          <p:nvPr>
            <p:ph type="sldNum" sz="quarter" idx="12"/>
          </p:nvPr>
        </p:nvSpPr>
        <p:spPr/>
        <p:txBody>
          <a:bodyPr/>
          <a:lstStyle/>
          <a:p>
            <a:fld id="{8E157548-C40C-451D-A504-6060BC8BCA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63E66-17D4-4F51-9C04-1E0156190E57}" type="datetime1">
              <a:rPr lang="en-US" smtClean="0"/>
              <a:t>11/3/2016</a:t>
            </a:fld>
            <a:endParaRPr lang="en-US" dirty="0"/>
          </a:p>
        </p:txBody>
      </p:sp>
      <p:sp>
        <p:nvSpPr>
          <p:cNvPr id="5" name="Footer Placeholder 4"/>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6" name="Slide Number Placeholder 5"/>
          <p:cNvSpPr>
            <a:spLocks noGrp="1"/>
          </p:cNvSpPr>
          <p:nvPr>
            <p:ph type="sldNum" sz="quarter" idx="12"/>
          </p:nvPr>
        </p:nvSpPr>
        <p:spPr/>
        <p:txBody>
          <a:bodyPr/>
          <a:lstStyle/>
          <a:p>
            <a:fld id="{8E157548-C40C-451D-A504-6060BC8BCA6A}"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C23272-C046-4608-9385-14AA792E70B1}" type="datetime1">
              <a:rPr lang="en-US" smtClean="0"/>
              <a:t>11/3/2016</a:t>
            </a:fld>
            <a:endParaRPr lang="en-US" dirty="0"/>
          </a:p>
        </p:txBody>
      </p:sp>
      <p:sp>
        <p:nvSpPr>
          <p:cNvPr id="6" name="Footer Placeholder 5"/>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7" name="Slide Number Placeholder 6"/>
          <p:cNvSpPr>
            <a:spLocks noGrp="1"/>
          </p:cNvSpPr>
          <p:nvPr>
            <p:ph type="sldNum" sz="quarter" idx="12"/>
          </p:nvPr>
        </p:nvSpPr>
        <p:spPr/>
        <p:txBody>
          <a:bodyPr/>
          <a:lstStyle/>
          <a:p>
            <a:fld id="{8E157548-C40C-451D-A504-6060BC8BCA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C551A7-A3F7-4121-B51A-710FA3204D46}" type="datetime1">
              <a:rPr lang="en-US" smtClean="0"/>
              <a:t>11/3/2016</a:t>
            </a:fld>
            <a:endParaRPr lang="en-US" dirty="0"/>
          </a:p>
        </p:txBody>
      </p:sp>
      <p:sp>
        <p:nvSpPr>
          <p:cNvPr id="8" name="Footer Placeholder 7"/>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9" name="Slide Number Placeholder 8"/>
          <p:cNvSpPr>
            <a:spLocks noGrp="1"/>
          </p:cNvSpPr>
          <p:nvPr>
            <p:ph type="sldNum" sz="quarter" idx="12"/>
          </p:nvPr>
        </p:nvSpPr>
        <p:spPr/>
        <p:txBody>
          <a:bodyPr/>
          <a:lstStyle/>
          <a:p>
            <a:fld id="{8E157548-C40C-451D-A504-6060BC8BCA6A}"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D68BF0-52B2-4CC8-AB36-4CC8973C1971}" type="datetime1">
              <a:rPr lang="en-US" smtClean="0"/>
              <a:t>11/3/2016</a:t>
            </a:fld>
            <a:endParaRPr lang="en-US" dirty="0"/>
          </a:p>
        </p:txBody>
      </p:sp>
      <p:sp>
        <p:nvSpPr>
          <p:cNvPr id="4" name="Footer Placeholder 3"/>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5" name="Slide Number Placeholder 4"/>
          <p:cNvSpPr>
            <a:spLocks noGrp="1"/>
          </p:cNvSpPr>
          <p:nvPr>
            <p:ph type="sldNum" sz="quarter" idx="12"/>
          </p:nvPr>
        </p:nvSpPr>
        <p:spPr/>
        <p:txBody>
          <a:bodyPr/>
          <a:lstStyle/>
          <a:p>
            <a:fld id="{8E157548-C40C-451D-A504-6060BC8BCA6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90D0E-6C76-4F46-AC73-72ADF71D9DEA}" type="datetime1">
              <a:rPr lang="en-US" smtClean="0"/>
              <a:t>11/3/2016</a:t>
            </a:fld>
            <a:endParaRPr lang="en-US" dirty="0"/>
          </a:p>
        </p:txBody>
      </p:sp>
      <p:sp>
        <p:nvSpPr>
          <p:cNvPr id="3" name="Footer Placeholder 2"/>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4" name="Slide Number Placeholder 3"/>
          <p:cNvSpPr>
            <a:spLocks noGrp="1"/>
          </p:cNvSpPr>
          <p:nvPr>
            <p:ph type="sldNum" sz="quarter" idx="12"/>
          </p:nvPr>
        </p:nvSpPr>
        <p:spPr/>
        <p:txBody>
          <a:bodyPr/>
          <a:lstStyle/>
          <a:p>
            <a:fld id="{8E157548-C40C-451D-A504-6060BC8BCA6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DB1898-9FD9-4966-B361-AB5F2A7A70E5}" type="datetime1">
              <a:rPr lang="en-US" smtClean="0"/>
              <a:t>11/3/2016</a:t>
            </a:fld>
            <a:endParaRPr lang="en-US" dirty="0"/>
          </a:p>
        </p:txBody>
      </p:sp>
      <p:sp>
        <p:nvSpPr>
          <p:cNvPr id="6" name="Footer Placeholder 5"/>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7" name="Slide Number Placeholder 6"/>
          <p:cNvSpPr>
            <a:spLocks noGrp="1"/>
          </p:cNvSpPr>
          <p:nvPr>
            <p:ph type="sldNum" sz="quarter" idx="12"/>
          </p:nvPr>
        </p:nvSpPr>
        <p:spPr/>
        <p:txBody>
          <a:bodyPr/>
          <a:lstStyle/>
          <a:p>
            <a:fld id="{8E157548-C40C-451D-A504-6060BC8BCA6A}"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52439-E2F5-4C2C-B0C2-151F2ED44C5C}" type="datetime1">
              <a:rPr lang="en-US" smtClean="0"/>
              <a:t>11/3/2016</a:t>
            </a:fld>
            <a:endParaRPr lang="en-US" dirty="0"/>
          </a:p>
        </p:txBody>
      </p:sp>
      <p:sp>
        <p:nvSpPr>
          <p:cNvPr id="6" name="Footer Placeholder 5"/>
          <p:cNvSpPr>
            <a:spLocks noGrp="1"/>
          </p:cNvSpPr>
          <p:nvPr>
            <p:ph type="ftr" sz="quarter" idx="11"/>
          </p:nvPr>
        </p:nvSpPr>
        <p:spPr/>
        <p:txBody>
          <a:bodyPr/>
          <a:lstStyle/>
          <a:p>
            <a:r>
              <a:rPr lang="en-US" dirty="0" smtClean="0"/>
              <a:t>West Virginia University Facilitied Planning and Scheduling</a:t>
            </a:r>
            <a:endParaRPr lang="en-US" dirty="0"/>
          </a:p>
        </p:txBody>
      </p:sp>
      <p:sp>
        <p:nvSpPr>
          <p:cNvPr id="7" name="Slide Number Placeholder 6"/>
          <p:cNvSpPr>
            <a:spLocks noGrp="1"/>
          </p:cNvSpPr>
          <p:nvPr>
            <p:ph type="sldNum" sz="quarter" idx="12"/>
          </p:nvPr>
        </p:nvSpPr>
        <p:spPr/>
        <p:txBody>
          <a:bodyPr/>
          <a:lstStyle/>
          <a:p>
            <a:fld id="{8E157548-C40C-451D-A504-6060BC8BCA6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1125EAE-44B4-499C-A1DA-E018348E92D0}" type="datetime1">
              <a:rPr lang="en-US" smtClean="0"/>
              <a:t>11/3/2016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dirty="0" smtClean="0"/>
              <a:t>West Virginia University Facilitied Planning and Scheduling</a:t>
            </a: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E157548-C40C-451D-A504-6060BC8BCA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taraccess.wvu.edu/"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http://starlinks.wvu.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facilitiesscheduling.wvu.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facilitiesscheduling.wvu.edu/reference_informatio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924800" cy="2590800"/>
          </a:xfrm>
        </p:spPr>
        <p:txBody>
          <a:bodyPr>
            <a:normAutofit fontScale="90000"/>
          </a:bodyPr>
          <a:lstStyle/>
          <a:p>
            <a:pPr algn="ct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Decentralized </a:t>
            </a:r>
            <a:b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Training Seminar</a:t>
            </a:r>
            <a:r>
              <a:rPr lang="en-US" sz="4000" b="0" dirty="0" smtClean="0">
                <a:solidFill>
                  <a:srgbClr val="0070C0"/>
                </a:solidFill>
                <a:effectLst>
                  <a:outerShdw blurRad="38100" dist="38100" dir="2700000" algn="tl">
                    <a:srgbClr val="000000">
                      <a:alpha val="43137"/>
                    </a:srgbClr>
                  </a:outerShdw>
                </a:effectLst>
                <a:latin typeface="BankGothic Lt BT" pitchFamily="34" charset="0"/>
              </a:rPr>
              <a:t/>
            </a:r>
            <a:br>
              <a:rPr lang="en-US" sz="4000" b="0" dirty="0" smtClean="0">
                <a:solidFill>
                  <a:srgbClr val="0070C0"/>
                </a:solidFill>
                <a:effectLst>
                  <a:outerShdw blurRad="38100" dist="38100" dir="2700000" algn="tl">
                    <a:srgbClr val="000000">
                      <a:alpha val="43137"/>
                    </a:srgbClr>
                  </a:outerShdw>
                </a:effectLst>
                <a:latin typeface="BankGothic Lt BT" pitchFamily="34" charset="0"/>
              </a:rPr>
            </a:br>
            <a:r>
              <a:rPr lang="en-US" sz="4900" u="sng" dirty="0">
                <a:solidFill>
                  <a:srgbClr val="0070C0"/>
                </a:solidFill>
                <a:effectLst>
                  <a:outerShdw blurRad="38100" dist="38100" dir="2700000" algn="tl">
                    <a:srgbClr val="000000">
                      <a:alpha val="43137"/>
                    </a:srgbClr>
                  </a:outerShdw>
                </a:effectLst>
                <a:latin typeface="BankGothic Lt BT" pitchFamily="34" charset="0"/>
              </a:rPr>
              <a:t>Session - I</a:t>
            </a:r>
            <a:r>
              <a:rPr lang="en-US" sz="4000" u="sng" dirty="0">
                <a:solidFill>
                  <a:srgbClr val="0070C0"/>
                </a:solidFill>
                <a:effectLst>
                  <a:outerShdw blurRad="38100" dist="38100" dir="2700000" algn="tl">
                    <a:srgbClr val="000000">
                      <a:alpha val="43137"/>
                    </a:srgbClr>
                  </a:outerShdw>
                </a:effectLst>
                <a:latin typeface="BankGothic Lt BT" pitchFamily="34" charset="0"/>
              </a:rPr>
              <a:t/>
            </a:r>
            <a:br>
              <a:rPr lang="en-US" sz="4000" u="sng" dirty="0">
                <a:solidFill>
                  <a:srgbClr val="0070C0"/>
                </a:solidFill>
                <a:effectLst>
                  <a:outerShdw blurRad="38100" dist="38100" dir="2700000" algn="tl">
                    <a:srgbClr val="000000">
                      <a:alpha val="43137"/>
                    </a:srgbClr>
                  </a:outerShdw>
                </a:effectLst>
                <a:latin typeface="BankGothic Lt BT" pitchFamily="34" charset="0"/>
              </a:rPr>
            </a:br>
            <a:r>
              <a:rPr lang="en-US" sz="4900" b="0" u="sng" dirty="0" smtClean="0">
                <a:solidFill>
                  <a:srgbClr val="0070C0"/>
                </a:solidFill>
                <a:effectLst>
                  <a:outerShdw blurRad="38100" dist="38100" dir="2700000" algn="tl">
                    <a:srgbClr val="000000">
                      <a:alpha val="43137"/>
                    </a:srgbClr>
                  </a:outerShdw>
                </a:effectLst>
                <a:latin typeface="BankGothic Lt BT" pitchFamily="34" charset="0"/>
              </a:rPr>
              <a:t>Fundamentals</a:t>
            </a:r>
            <a:endParaRPr lang="en-US" sz="4000" b="0" u="sng" dirty="0">
              <a:solidFill>
                <a:srgbClr val="0070C0"/>
              </a:solidFill>
              <a:effectLst>
                <a:outerShdw blurRad="38100" dist="38100" dir="2700000" algn="tl">
                  <a:srgbClr val="000000">
                    <a:alpha val="43137"/>
                  </a:srgbClr>
                </a:outerShdw>
              </a:effectLst>
              <a:latin typeface="BankGothic Lt BT" pitchFamily="34" charset="0"/>
            </a:endParaRPr>
          </a:p>
        </p:txBody>
      </p:sp>
      <p:sp>
        <p:nvSpPr>
          <p:cNvPr id="3" name="Subtitle 2"/>
          <p:cNvSpPr>
            <a:spLocks noGrp="1"/>
          </p:cNvSpPr>
          <p:nvPr>
            <p:ph type="subTitle" idx="1"/>
          </p:nvPr>
        </p:nvSpPr>
        <p:spPr>
          <a:xfrm>
            <a:off x="609600" y="3886200"/>
            <a:ext cx="7696200" cy="1905000"/>
          </a:xfrm>
        </p:spPr>
        <p:txBody>
          <a:bodyPr>
            <a:noAutofit/>
          </a:bodyPr>
          <a:lstStyle/>
          <a:p>
            <a:r>
              <a:rPr lang="en-US" sz="2000" dirty="0" smtClean="0">
                <a:effectLst>
                  <a:outerShdw blurRad="38100" dist="38100" dir="2700000" algn="tl">
                    <a:srgbClr val="000000">
                      <a:alpha val="43137"/>
                    </a:srgbClr>
                  </a:outerShdw>
                </a:effectLst>
                <a:latin typeface="BankGothic Lt BT" pitchFamily="34" charset="0"/>
              </a:rPr>
              <a:t>Facilities Planning and Scheduling</a:t>
            </a:r>
          </a:p>
          <a:p>
            <a:r>
              <a:rPr lang="en-US" sz="2000" dirty="0" smtClean="0">
                <a:effectLst>
                  <a:outerShdw blurRad="38100" dist="38100" dir="2700000" algn="tl">
                    <a:srgbClr val="000000">
                      <a:alpha val="43137"/>
                    </a:srgbClr>
                  </a:outerShdw>
                </a:effectLst>
                <a:latin typeface="BankGothic Lt BT" pitchFamily="34" charset="0"/>
              </a:rPr>
              <a:t>Fall 2015 Sessions</a:t>
            </a:r>
          </a:p>
          <a:p>
            <a:r>
              <a:rPr lang="en-US" sz="2000" dirty="0" smtClean="0">
                <a:effectLst>
                  <a:outerShdw blurRad="38100" dist="38100" dir="2700000" algn="tl">
                    <a:srgbClr val="000000">
                      <a:alpha val="43137"/>
                    </a:srgbClr>
                  </a:outerShdw>
                </a:effectLst>
                <a:latin typeface="BankGothic Lt BT" pitchFamily="34" charset="0"/>
              </a:rPr>
              <a:t>Banner 8.5</a:t>
            </a:r>
          </a:p>
        </p:txBody>
      </p:sp>
      <p:sp>
        <p:nvSpPr>
          <p:cNvPr id="4" name="Footer Placeholder 3"/>
          <p:cNvSpPr>
            <a:spLocks noGrp="1"/>
          </p:cNvSpPr>
          <p:nvPr>
            <p:ph type="ftr" sz="quarter" idx="11"/>
          </p:nvPr>
        </p:nvSpPr>
        <p:spPr>
          <a:xfrm>
            <a:off x="19050" y="6500241"/>
            <a:ext cx="9048750" cy="329184"/>
          </a:xfrm>
        </p:spPr>
        <p:txBody>
          <a:body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1633143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23" y="1123523"/>
            <a:ext cx="2139696" cy="1261872"/>
          </a:xfrm>
        </p:spPr>
        <p:txBody>
          <a:bodyPr/>
          <a:lstStyle/>
          <a:p>
            <a:r>
              <a:rPr lang="en-US" sz="1800" u="sng" dirty="0" smtClean="0">
                <a:solidFill>
                  <a:srgbClr val="002060"/>
                </a:solidFill>
                <a:latin typeface="BankGothic Lt BT" pitchFamily="34" charset="0"/>
              </a:rPr>
              <a:t>Meeting Times and Instructor Tab</a:t>
            </a:r>
            <a:r>
              <a:rPr lang="en-US" sz="1800" dirty="0">
                <a:solidFill>
                  <a:srgbClr val="002060"/>
                </a:solidFill>
                <a:latin typeface="BankGothic Lt BT" pitchFamily="34" charset="0"/>
              </a:rPr>
              <a:t/>
            </a:r>
            <a:br>
              <a:rPr lang="en-US" sz="1800" dirty="0">
                <a:solidFill>
                  <a:srgbClr val="002060"/>
                </a:solidFill>
                <a:latin typeface="BankGothic Lt BT" pitchFamily="34" charset="0"/>
              </a:rPr>
            </a:br>
            <a:endParaRPr lang="en-US" sz="1800" dirty="0">
              <a:solidFill>
                <a:srgbClr val="002060"/>
              </a:solidFill>
              <a:latin typeface="BankGothic Lt BT" pitchFamily="34" charset="0"/>
            </a:endParaRPr>
          </a:p>
        </p:txBody>
      </p:sp>
      <p:sp>
        <p:nvSpPr>
          <p:cNvPr id="4" name="Text Placeholder 3"/>
          <p:cNvSpPr>
            <a:spLocks noGrp="1"/>
          </p:cNvSpPr>
          <p:nvPr>
            <p:ph type="body" sz="half" idx="2"/>
          </p:nvPr>
        </p:nvSpPr>
        <p:spPr/>
        <p:txBody>
          <a:bodyPr>
            <a:normAutofit/>
          </a:bodyPr>
          <a:lstStyle/>
          <a:p>
            <a:pPr marL="285750" indent="-285750">
              <a:buClr>
                <a:srgbClr val="002060"/>
              </a:buClr>
              <a:buFont typeface="Wingdings" pitchFamily="2" charset="2"/>
              <a:buChar char="ü"/>
            </a:pPr>
            <a:endParaRPr lang="en-US" dirty="0" smtClean="0">
              <a:solidFill>
                <a:srgbClr val="002060"/>
              </a:solidFill>
              <a:latin typeface="BankGothic Lt BT" pitchFamily="34" charset="0"/>
            </a:endParaRPr>
          </a:p>
          <a:p>
            <a:pPr>
              <a:buClr>
                <a:srgbClr val="002060"/>
              </a:buClr>
            </a:pPr>
            <a:endParaRPr lang="en-US" dirty="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Name populates with valid WVU ID</a:t>
            </a:r>
          </a:p>
          <a:p>
            <a:pPr>
              <a:buClr>
                <a:srgbClr val="002060"/>
              </a:buClr>
            </a:pPr>
            <a:endParaRPr lang="en-US" dirty="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Percent must always equal 100% for 1 or for multiple instructors</a:t>
            </a:r>
          </a:p>
          <a:p>
            <a:pPr>
              <a:buClr>
                <a:srgbClr val="002060"/>
              </a:buClr>
            </a:pPr>
            <a:endParaRPr lang="en-US" dirty="0" smtClean="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Cannot override Primary</a:t>
            </a:r>
            <a:r>
              <a:rPr lang="en-US" dirty="0">
                <a:solidFill>
                  <a:srgbClr val="002060"/>
                </a:solidFill>
                <a:latin typeface="BankGothic Lt BT" pitchFamily="34" charset="0"/>
              </a:rPr>
              <a:t> </a:t>
            </a:r>
            <a:r>
              <a:rPr lang="en-US" dirty="0" smtClean="0">
                <a:solidFill>
                  <a:srgbClr val="002060"/>
                </a:solidFill>
                <a:latin typeface="BankGothic Lt BT" pitchFamily="34" charset="0"/>
              </a:rPr>
              <a:t>Instructor unless section is </a:t>
            </a:r>
            <a:r>
              <a:rPr lang="en-US" u="sng" dirty="0" err="1" smtClean="0">
                <a:solidFill>
                  <a:srgbClr val="002060"/>
                </a:solidFill>
                <a:latin typeface="BankGothic Lt BT" pitchFamily="34" charset="0"/>
              </a:rPr>
              <a:t>crosslisted</a:t>
            </a:r>
            <a:r>
              <a:rPr lang="en-US" dirty="0" smtClean="0">
                <a:solidFill>
                  <a:srgbClr val="002060"/>
                </a:solidFill>
                <a:latin typeface="BankGothic Lt BT" pitchFamily="34" charset="0"/>
              </a:rPr>
              <a:t>.</a:t>
            </a:r>
            <a:endParaRPr lang="en-US" dirty="0">
              <a:solidFill>
                <a:srgbClr val="002060"/>
              </a:solidFill>
              <a:latin typeface="BankGothic Lt BT" pitchFamily="34" charset="0"/>
            </a:endParaRPr>
          </a:p>
          <a:p>
            <a:pPr marL="285750" indent="-285750">
              <a:buClr>
                <a:srgbClr val="002060"/>
              </a:buClr>
              <a:buFont typeface="Wingdings" pitchFamily="2" charset="2"/>
              <a:buChar char="ü"/>
            </a:pPr>
            <a:endParaRPr lang="en-US" dirty="0" smtClean="0">
              <a:solidFill>
                <a:srgbClr val="002060"/>
              </a:solidFill>
              <a:latin typeface="BankGothic Lt BT" pitchFamily="34" charset="0"/>
            </a:endParaRPr>
          </a:p>
        </p:txBody>
      </p:sp>
      <p:sp>
        <p:nvSpPr>
          <p:cNvPr id="6"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3102102" y="2076450"/>
            <a:ext cx="5160003" cy="3829050"/>
          </a:xfrm>
          <a:prstGeom prst="rect">
            <a:avLst/>
          </a:prstGeom>
        </p:spPr>
      </p:pic>
      <p:grpSp>
        <p:nvGrpSpPr>
          <p:cNvPr id="5" name="Group 4"/>
          <p:cNvGrpSpPr/>
          <p:nvPr/>
        </p:nvGrpSpPr>
        <p:grpSpPr>
          <a:xfrm>
            <a:off x="3581400" y="5090866"/>
            <a:ext cx="3921847" cy="361950"/>
            <a:chOff x="3504009" y="4724400"/>
            <a:chExt cx="3658791" cy="361950"/>
          </a:xfrm>
        </p:grpSpPr>
        <p:sp>
          <p:nvSpPr>
            <p:cNvPr id="29" name="Oval 28"/>
            <p:cNvSpPr/>
            <p:nvPr/>
          </p:nvSpPr>
          <p:spPr>
            <a:xfrm>
              <a:off x="3504009" y="4724400"/>
              <a:ext cx="1982391" cy="304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6457950" y="4781550"/>
              <a:ext cx="352425" cy="304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6810375" y="4781550"/>
              <a:ext cx="352425" cy="3048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Content Placeholder 8"/>
          <p:cNvSpPr>
            <a:spLocks noGrp="1"/>
          </p:cNvSpPr>
          <p:nvPr>
            <p:ph idx="1"/>
          </p:nvPr>
        </p:nvSpPr>
        <p:spPr>
          <a:xfrm>
            <a:off x="2957223" y="783075"/>
            <a:ext cx="5715000" cy="5577840"/>
          </a:xfrm>
        </p:spPr>
        <p:txBody>
          <a:bodyPr/>
          <a:lstStyle/>
          <a:p>
            <a:pPr marL="0" indent="0" algn="ctr">
              <a:buNone/>
            </a:pPr>
            <a:endParaRPr lang="en-US" u="sng" dirty="0" smtClean="0">
              <a:solidFill>
                <a:srgbClr val="0070C0"/>
              </a:solidFill>
            </a:endParaRPr>
          </a:p>
          <a:p>
            <a:pPr marL="0" indent="0" algn="ctr">
              <a:buNone/>
            </a:pPr>
            <a:r>
              <a:rPr lang="en-US" u="sng" dirty="0" smtClean="0">
                <a:solidFill>
                  <a:srgbClr val="0070C0"/>
                </a:solidFill>
              </a:rPr>
              <a:t>Instructor Add / Changes</a:t>
            </a:r>
            <a:endParaRPr lang="en-US" u="sng" dirty="0">
              <a:solidFill>
                <a:srgbClr val="0070C0"/>
              </a:solidFill>
            </a:endParaRPr>
          </a:p>
        </p:txBody>
      </p:sp>
      <p:cxnSp>
        <p:nvCxnSpPr>
          <p:cNvPr id="8" name="Straight Arrow Connector 7"/>
          <p:cNvCxnSpPr/>
          <p:nvPr/>
        </p:nvCxnSpPr>
        <p:spPr>
          <a:xfrm>
            <a:off x="2209800" y="2004478"/>
            <a:ext cx="3276600" cy="831714"/>
          </a:xfrm>
          <a:prstGeom prst="straightConnector1">
            <a:avLst/>
          </a:prstGeom>
          <a:ln w="12700">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9594607">
            <a:off x="2410625" y="327471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58182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sz="1800" u="sng" dirty="0" smtClean="0">
                <a:solidFill>
                  <a:srgbClr val="002060"/>
                </a:solidFill>
                <a:latin typeface="BankGothic Lt BT" pitchFamily="34" charset="0"/>
              </a:rPr>
              <a:t/>
            </a:r>
            <a:br>
              <a:rPr lang="en-US" sz="1800" u="sng" dirty="0" smtClean="0">
                <a:solidFill>
                  <a:srgbClr val="002060"/>
                </a:solidFill>
                <a:latin typeface="BankGothic Lt BT" pitchFamily="34" charset="0"/>
              </a:rPr>
            </a:br>
            <a:r>
              <a:rPr lang="en-US" sz="1800" u="sng" dirty="0">
                <a:solidFill>
                  <a:srgbClr val="002060"/>
                </a:solidFill>
                <a:latin typeface="BankGothic Lt BT" pitchFamily="34" charset="0"/>
              </a:rPr>
              <a:t/>
            </a:r>
            <a:br>
              <a:rPr lang="en-US" sz="1800" u="sng" dirty="0">
                <a:solidFill>
                  <a:srgbClr val="002060"/>
                </a:solidFill>
                <a:latin typeface="BankGothic Lt BT" pitchFamily="34" charset="0"/>
              </a:rPr>
            </a:br>
            <a:r>
              <a:rPr lang="en-US" sz="1800" u="sng" dirty="0" smtClean="0">
                <a:solidFill>
                  <a:srgbClr val="002060"/>
                </a:solidFill>
                <a:latin typeface="BankGothic Lt BT" pitchFamily="34" charset="0"/>
              </a:rPr>
              <a:t>Meeting Times and Instructor Tab</a:t>
            </a:r>
            <a:endParaRPr lang="en-US" sz="1800" dirty="0">
              <a:solidFill>
                <a:srgbClr val="002060"/>
              </a:solidFill>
              <a:latin typeface="BankGothic Lt BT" pitchFamily="34" charset="0"/>
            </a:endParaRPr>
          </a:p>
        </p:txBody>
      </p:sp>
      <p:sp>
        <p:nvSpPr>
          <p:cNvPr id="12" name="Content Placeholder 11"/>
          <p:cNvSpPr>
            <a:spLocks noGrp="1"/>
          </p:cNvSpPr>
          <p:nvPr>
            <p:ph idx="1"/>
          </p:nvPr>
        </p:nvSpPr>
        <p:spPr/>
        <p:txBody>
          <a:bodyPr/>
          <a:lstStyle/>
          <a:p>
            <a:pPr marL="0" indent="0" algn="ctr">
              <a:buNone/>
            </a:pPr>
            <a:r>
              <a:rPr lang="en-US" sz="2400" u="sng" dirty="0">
                <a:solidFill>
                  <a:srgbClr val="0070C0"/>
                </a:solidFill>
                <a:latin typeface="BankGothic Lt BT" pitchFamily="34" charset="0"/>
              </a:rPr>
              <a:t>Building / Room </a:t>
            </a:r>
            <a:r>
              <a:rPr lang="en-US" sz="2400" u="sng" dirty="0" smtClean="0">
                <a:solidFill>
                  <a:srgbClr val="0070C0"/>
                </a:solidFill>
                <a:latin typeface="BankGothic Lt BT" pitchFamily="34" charset="0"/>
              </a:rPr>
              <a:t>Assignments</a:t>
            </a:r>
          </a:p>
          <a:p>
            <a:pPr marL="0" indent="0" algn="ctr">
              <a:buNone/>
            </a:pPr>
            <a:endParaRPr lang="en-US" sz="2400" u="sng" dirty="0">
              <a:solidFill>
                <a:srgbClr val="0070C0"/>
              </a:solidFill>
              <a:latin typeface="BankGothic Lt BT" pitchFamily="34" charset="0"/>
            </a:endParaRPr>
          </a:p>
          <a:p>
            <a:pPr marL="0" indent="0" algn="ctr">
              <a:buNone/>
            </a:pPr>
            <a:endParaRPr lang="en-US" sz="2400" u="sng" dirty="0" smtClean="0">
              <a:solidFill>
                <a:srgbClr val="0070C0"/>
              </a:solidFill>
              <a:latin typeface="BankGothic Lt BT" pitchFamily="34" charset="0"/>
            </a:endParaRPr>
          </a:p>
          <a:p>
            <a:pPr marL="0" indent="0" algn="ctr">
              <a:buNone/>
            </a:pPr>
            <a:endParaRPr lang="en-US" sz="2400" u="sng" dirty="0">
              <a:solidFill>
                <a:srgbClr val="0070C0"/>
              </a:solidFill>
              <a:latin typeface="BankGothic Lt BT" pitchFamily="34" charset="0"/>
            </a:endParaRPr>
          </a:p>
          <a:p>
            <a:pPr marL="0" indent="0" algn="ctr">
              <a:buNone/>
            </a:pPr>
            <a:endParaRPr lang="en-US" sz="2400" u="sng" dirty="0" smtClean="0">
              <a:solidFill>
                <a:srgbClr val="0070C0"/>
              </a:solidFill>
              <a:latin typeface="BankGothic Lt BT" pitchFamily="34" charset="0"/>
            </a:endParaRPr>
          </a:p>
          <a:p>
            <a:pPr marL="0" indent="0" algn="ctr">
              <a:buNone/>
            </a:pPr>
            <a:endParaRPr lang="en-US" sz="2400" u="sng" dirty="0">
              <a:solidFill>
                <a:srgbClr val="0070C0"/>
              </a:solidFill>
              <a:latin typeface="BankGothic Lt BT" pitchFamily="34" charset="0"/>
            </a:endParaRPr>
          </a:p>
          <a:p>
            <a:pPr marL="0" indent="0" algn="ctr">
              <a:buNone/>
            </a:pPr>
            <a:endParaRPr lang="en-US" sz="2400" u="sng" dirty="0" smtClean="0">
              <a:solidFill>
                <a:srgbClr val="0070C0"/>
              </a:solidFill>
              <a:latin typeface="BankGothic Lt BT" pitchFamily="34" charset="0"/>
            </a:endParaRPr>
          </a:p>
          <a:p>
            <a:pPr marL="0" indent="0" algn="ctr">
              <a:buNone/>
            </a:pPr>
            <a:endParaRPr lang="en-US" sz="2400" u="sng" dirty="0">
              <a:solidFill>
                <a:srgbClr val="0070C0"/>
              </a:solidFill>
              <a:latin typeface="BankGothic Lt BT" pitchFamily="34" charset="0"/>
            </a:endParaRPr>
          </a:p>
          <a:p>
            <a:pPr marL="0" indent="0" algn="ctr">
              <a:buNone/>
            </a:pPr>
            <a:endParaRPr lang="en-US" sz="2400" u="sng" dirty="0" smtClean="0">
              <a:solidFill>
                <a:srgbClr val="0070C0"/>
              </a:solidFill>
              <a:latin typeface="BankGothic Lt BT" pitchFamily="34" charset="0"/>
            </a:endParaRPr>
          </a:p>
          <a:p>
            <a:pPr marL="0" indent="0" algn="ctr">
              <a:buNone/>
            </a:pPr>
            <a:endParaRPr lang="en-US" sz="2400" u="sng" dirty="0">
              <a:solidFill>
                <a:srgbClr val="0070C0"/>
              </a:solidFill>
              <a:latin typeface="BankGothic Lt BT" pitchFamily="34" charset="0"/>
            </a:endParaRPr>
          </a:p>
          <a:p>
            <a:pPr marL="0" indent="0">
              <a:buNone/>
            </a:pPr>
            <a:endParaRPr lang="en-US" dirty="0"/>
          </a:p>
        </p:txBody>
      </p:sp>
      <p:sp>
        <p:nvSpPr>
          <p:cNvPr id="14" name="Text Placeholder 3"/>
          <p:cNvSpPr>
            <a:spLocks noGrp="1"/>
          </p:cNvSpPr>
          <p:nvPr>
            <p:ph type="body" sz="half" idx="2"/>
          </p:nvPr>
        </p:nvSpPr>
        <p:spPr/>
        <p:txBody>
          <a:bodyPr>
            <a:normAutofit/>
          </a:bodyPr>
          <a:lstStyle/>
          <a:p>
            <a:pPr>
              <a:buClr>
                <a:srgbClr val="002060"/>
              </a:buClr>
            </a:pPr>
            <a:r>
              <a:rPr lang="en-US" dirty="0" smtClean="0">
                <a:solidFill>
                  <a:srgbClr val="002060"/>
                </a:solidFill>
                <a:latin typeface="BankGothic Lt BT" pitchFamily="34" charset="0"/>
              </a:rPr>
              <a:t>Meeting Locations and Credits Tab</a:t>
            </a:r>
          </a:p>
          <a:p>
            <a:pPr marL="742950" lvl="1" indent="-285750">
              <a:buClr>
                <a:srgbClr val="002060"/>
              </a:buClr>
              <a:buFont typeface="Arial" pitchFamily="34" charset="0"/>
              <a:buChar char="•"/>
            </a:pPr>
            <a:r>
              <a:rPr lang="en-US" dirty="0" smtClean="0">
                <a:solidFill>
                  <a:srgbClr val="002060"/>
                </a:solidFill>
                <a:latin typeface="BankGothic Lt BT" pitchFamily="34" charset="0"/>
              </a:rPr>
              <a:t>Building</a:t>
            </a:r>
          </a:p>
          <a:p>
            <a:pPr marL="742950" lvl="1" indent="-285750">
              <a:buClr>
                <a:srgbClr val="002060"/>
              </a:buClr>
              <a:buFont typeface="Arial" pitchFamily="34" charset="0"/>
              <a:buChar char="•"/>
            </a:pPr>
            <a:r>
              <a:rPr lang="en-US" dirty="0" smtClean="0">
                <a:solidFill>
                  <a:srgbClr val="002060"/>
                </a:solidFill>
                <a:latin typeface="BankGothic Lt BT" pitchFamily="34" charset="0"/>
              </a:rPr>
              <a:t>Room</a:t>
            </a:r>
          </a:p>
          <a:p>
            <a:pPr marL="285750" indent="-285750">
              <a:buClr>
                <a:srgbClr val="002060"/>
              </a:buClr>
              <a:buFont typeface="Arial" panose="020B0604020202020204" pitchFamily="34" charset="0"/>
              <a:buChar char="•"/>
            </a:pPr>
            <a:endParaRPr lang="en-US" u="sng" dirty="0" smtClean="0">
              <a:solidFill>
                <a:srgbClr val="FF0000"/>
              </a:solidFill>
              <a:latin typeface="BankGothic Lt BT" pitchFamily="34" charset="0"/>
            </a:endParaRPr>
          </a:p>
          <a:p>
            <a:pPr>
              <a:buClr>
                <a:srgbClr val="002060"/>
              </a:buClr>
            </a:pPr>
            <a:r>
              <a:rPr lang="en-US" u="sng" dirty="0" smtClean="0">
                <a:solidFill>
                  <a:srgbClr val="FF0000"/>
                </a:solidFill>
                <a:latin typeface="BankGothic Lt BT" pitchFamily="34" charset="0"/>
              </a:rPr>
              <a:t>Cannot Assign General Purpose Space in Banner</a:t>
            </a:r>
          </a:p>
          <a:p>
            <a:pPr>
              <a:buClr>
                <a:srgbClr val="002060"/>
              </a:buClr>
            </a:pPr>
            <a:endParaRPr lang="en-US" dirty="0" smtClean="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General Purpose Rooms must be requested through Scheduling –</a:t>
            </a:r>
            <a:r>
              <a:rPr lang="en-US" b="1" dirty="0" smtClean="0">
                <a:solidFill>
                  <a:srgbClr val="002060"/>
                </a:solidFill>
                <a:latin typeface="BankGothic Lt BT" pitchFamily="34" charset="0"/>
              </a:rPr>
              <a:t> No Exceptions</a:t>
            </a:r>
            <a:r>
              <a:rPr lang="en-US" dirty="0" smtClean="0">
                <a:solidFill>
                  <a:srgbClr val="002060"/>
                </a:solidFill>
                <a:latin typeface="BankGothic Lt BT" pitchFamily="34" charset="0"/>
              </a:rPr>
              <a:t>.</a:t>
            </a:r>
            <a:endParaRPr lang="en-US" dirty="0">
              <a:solidFill>
                <a:srgbClr val="002060"/>
              </a:solidFill>
              <a:latin typeface="BankGothic Lt BT" pitchFamily="34" charset="0"/>
            </a:endParaRPr>
          </a:p>
          <a:p>
            <a:pPr>
              <a:buClr>
                <a:srgbClr val="002060"/>
              </a:buClr>
            </a:pPr>
            <a:endParaRPr lang="en-US" sz="600" dirty="0" smtClean="0">
              <a:solidFill>
                <a:srgbClr val="002060"/>
              </a:solidFill>
              <a:latin typeface="BankGothic Lt BT" pitchFamily="34" charset="0"/>
            </a:endParaRPr>
          </a:p>
          <a:p>
            <a:pPr>
              <a:buClr>
                <a:srgbClr val="002060"/>
              </a:buClr>
            </a:pPr>
            <a:r>
              <a:rPr lang="en-US" dirty="0">
                <a:solidFill>
                  <a:srgbClr val="002060"/>
                </a:solidFill>
                <a:latin typeface="BankGothic Lt BT" pitchFamily="34" charset="0"/>
              </a:rPr>
              <a:t>If Schedule Type is Web, Building must say ONLINE</a:t>
            </a:r>
          </a:p>
        </p:txBody>
      </p:sp>
      <p:sp>
        <p:nvSpPr>
          <p:cNvPr id="11"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95400"/>
            <a:ext cx="413385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181225"/>
            <a:ext cx="41338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a:off x="2596896" y="1981200"/>
            <a:ext cx="2203704" cy="0"/>
          </a:xfrm>
          <a:prstGeom prst="straightConnector1">
            <a:avLst/>
          </a:prstGeom>
          <a:ln w="12700">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488758" y="3581400"/>
            <a:ext cx="1052408" cy="0"/>
          </a:xfrm>
          <a:prstGeom prst="straightConnector1">
            <a:avLst/>
          </a:prstGeom>
          <a:ln w="12700">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9594607">
            <a:off x="2834578" y="3390499"/>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1142228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792080"/>
            <a:ext cx="2139696" cy="914400"/>
          </a:xfrm>
        </p:spPr>
        <p:txBody>
          <a:bodyPr>
            <a:normAutofit/>
          </a:bodyPr>
          <a:lstStyle/>
          <a:p>
            <a:r>
              <a:rPr lang="en-US" sz="1600" dirty="0" smtClean="0">
                <a:solidFill>
                  <a:srgbClr val="002060"/>
                </a:solidFill>
                <a:latin typeface="BankGothic Lt BT" pitchFamily="34" charset="0"/>
              </a:rPr>
              <a:t>Preference</a:t>
            </a:r>
            <a:r>
              <a:rPr lang="en-US" sz="1600" dirty="0">
                <a:solidFill>
                  <a:srgbClr val="002060"/>
                </a:solidFill>
                <a:latin typeface="BankGothic Lt BT" pitchFamily="34" charset="0"/>
              </a:rPr>
              <a:t> </a:t>
            </a:r>
            <a:r>
              <a:rPr lang="en-US" sz="1600" dirty="0" smtClean="0">
                <a:solidFill>
                  <a:srgbClr val="002060"/>
                </a:solidFill>
                <a:latin typeface="BankGothic Lt BT" pitchFamily="34" charset="0"/>
              </a:rPr>
              <a:t>numbers </a:t>
            </a:r>
            <a:r>
              <a:rPr lang="en-US" sz="1600" dirty="0">
                <a:solidFill>
                  <a:srgbClr val="002060"/>
                </a:solidFill>
                <a:latin typeface="BankGothic Lt BT" pitchFamily="34" charset="0"/>
              </a:rPr>
              <a:t>can </a:t>
            </a:r>
            <a:r>
              <a:rPr lang="en-US" sz="1600" u="sng" dirty="0">
                <a:solidFill>
                  <a:srgbClr val="FF0000"/>
                </a:solidFill>
                <a:latin typeface="BankGothic Lt BT" pitchFamily="34" charset="0"/>
              </a:rPr>
              <a:t>only </a:t>
            </a:r>
            <a:r>
              <a:rPr lang="en-US" sz="1600" dirty="0">
                <a:solidFill>
                  <a:srgbClr val="002060"/>
                </a:solidFill>
                <a:latin typeface="BankGothic Lt BT" pitchFamily="34" charset="0"/>
              </a:rPr>
              <a:t>be used </a:t>
            </a:r>
            <a:r>
              <a:rPr lang="en-US" sz="1600" dirty="0" smtClean="0">
                <a:solidFill>
                  <a:srgbClr val="002060"/>
                </a:solidFill>
                <a:latin typeface="BankGothic Lt BT" pitchFamily="34" charset="0"/>
              </a:rPr>
              <a:t>for required group:</a:t>
            </a:r>
            <a:endParaRPr lang="en-US" sz="2800" dirty="0">
              <a:solidFill>
                <a:srgbClr val="002060"/>
              </a:solidFill>
              <a:latin typeface="BankGothic Lt BT" pitchFamily="34" charset="0"/>
            </a:endParaRPr>
          </a:p>
        </p:txBody>
      </p:sp>
      <p:sp>
        <p:nvSpPr>
          <p:cNvPr id="13" name="Content Placeholder 12"/>
          <p:cNvSpPr>
            <a:spLocks noGrp="1"/>
          </p:cNvSpPr>
          <p:nvPr>
            <p:ph idx="1"/>
          </p:nvPr>
        </p:nvSpPr>
        <p:spPr/>
        <p:txBody>
          <a:bodyPr>
            <a:normAutofit/>
          </a:bodyPr>
          <a:lstStyle/>
          <a:p>
            <a:pPr marL="0" indent="0" algn="ctr">
              <a:buNone/>
            </a:pPr>
            <a:r>
              <a:rPr lang="en-US" u="sng" dirty="0" smtClean="0">
                <a:solidFill>
                  <a:srgbClr val="0070C0"/>
                </a:solidFill>
                <a:latin typeface="BankGothic Lt BT" pitchFamily="34" charset="0"/>
              </a:rPr>
              <a:t>Room Features</a:t>
            </a:r>
          </a:p>
          <a:p>
            <a:pPr marL="0" indent="0">
              <a:buNone/>
            </a:pPr>
            <a:r>
              <a:rPr lang="en-US" sz="1600" u="sng" dirty="0" smtClean="0">
                <a:solidFill>
                  <a:srgbClr val="0070C0"/>
                </a:solidFill>
                <a:latin typeface="BankGothic Lt BT" pitchFamily="34" charset="0"/>
              </a:rPr>
              <a:t>Scheduler Preferences</a:t>
            </a:r>
            <a:r>
              <a:rPr lang="en-US" sz="1600" dirty="0" smtClean="0">
                <a:solidFill>
                  <a:srgbClr val="0070C0"/>
                </a:solidFill>
                <a:latin typeface="BankGothic Lt BT" pitchFamily="34" charset="0"/>
              </a:rPr>
              <a:t>        </a:t>
            </a:r>
            <a:r>
              <a:rPr lang="en-US" sz="1600" u="sng" dirty="0" smtClean="0">
                <a:solidFill>
                  <a:srgbClr val="0070C0"/>
                </a:solidFill>
                <a:latin typeface="BankGothic Lt BT" pitchFamily="34" charset="0"/>
              </a:rPr>
              <a:t>Section Preferences</a:t>
            </a:r>
          </a:p>
          <a:p>
            <a:pPr marL="0" indent="0">
              <a:buNone/>
            </a:pPr>
            <a:endParaRPr lang="en-US" u="sng" dirty="0" smtClean="0">
              <a:latin typeface="BankGothic Lt BT" pitchFamily="34" charset="0"/>
            </a:endParaRPr>
          </a:p>
          <a:p>
            <a:pPr marL="0" indent="0">
              <a:buNone/>
            </a:pPr>
            <a:endParaRPr lang="en-US" u="sng" dirty="0">
              <a:latin typeface="BankGothic Lt BT" pitchFamily="34" charset="0"/>
            </a:endParaRPr>
          </a:p>
          <a:p>
            <a:pPr marL="0" indent="0">
              <a:buNone/>
            </a:pPr>
            <a:endParaRPr lang="en-US" u="sng" dirty="0" smtClean="0">
              <a:latin typeface="BankGothic Lt BT" pitchFamily="34" charset="0"/>
            </a:endParaRPr>
          </a:p>
          <a:p>
            <a:pPr marL="0" indent="0">
              <a:buNone/>
            </a:pPr>
            <a:endParaRPr lang="en-US" u="sng" dirty="0" smtClean="0">
              <a:latin typeface="BankGothic Lt BT" pitchFamily="34" charset="0"/>
            </a:endParaRPr>
          </a:p>
          <a:p>
            <a:pPr marL="0" indent="0">
              <a:buNone/>
            </a:pPr>
            <a:endParaRPr lang="en-US" dirty="0" smtClean="0">
              <a:solidFill>
                <a:srgbClr val="FF0000"/>
              </a:solidFill>
              <a:latin typeface="BankGothic Lt BT" pitchFamily="34" charset="0"/>
            </a:endParaRPr>
          </a:p>
          <a:p>
            <a:pPr marL="0" indent="0">
              <a:buNone/>
            </a:pPr>
            <a:endParaRPr lang="en-US" dirty="0" smtClean="0">
              <a:solidFill>
                <a:srgbClr val="FF0000"/>
              </a:solidFill>
              <a:latin typeface="BankGothic Lt BT" pitchFamily="34" charset="0"/>
            </a:endParaRPr>
          </a:p>
        </p:txBody>
      </p:sp>
      <p:sp>
        <p:nvSpPr>
          <p:cNvPr id="11" name="Text Placeholder 10"/>
          <p:cNvSpPr>
            <a:spLocks noGrp="1"/>
          </p:cNvSpPr>
          <p:nvPr>
            <p:ph type="body" sz="half" idx="2"/>
          </p:nvPr>
        </p:nvSpPr>
        <p:spPr>
          <a:xfrm>
            <a:off x="465038" y="1706480"/>
            <a:ext cx="2139696" cy="4663440"/>
          </a:xfrm>
        </p:spPr>
        <p:txBody>
          <a:bodyPr>
            <a:noAutofit/>
          </a:bodyPr>
          <a:lstStyle/>
          <a:p>
            <a:r>
              <a:rPr lang="en-US" u="sng" dirty="0">
                <a:solidFill>
                  <a:srgbClr val="FF0000"/>
                </a:solidFill>
                <a:latin typeface="BankGothic Lt BT" pitchFamily="34" charset="0"/>
              </a:rPr>
              <a:t>01</a:t>
            </a:r>
            <a:r>
              <a:rPr lang="en-US" dirty="0">
                <a:solidFill>
                  <a:srgbClr val="FF0000"/>
                </a:solidFill>
                <a:latin typeface="BankGothic Lt BT" pitchFamily="34" charset="0"/>
              </a:rPr>
              <a:t>- Classroom</a:t>
            </a:r>
          </a:p>
          <a:p>
            <a:r>
              <a:rPr lang="en-US" dirty="0">
                <a:solidFill>
                  <a:srgbClr val="002060"/>
                </a:solidFill>
                <a:latin typeface="BankGothic Lt BT" pitchFamily="34" charset="0"/>
              </a:rPr>
              <a:t>GNRL, DPRT, </a:t>
            </a:r>
          </a:p>
          <a:p>
            <a:r>
              <a:rPr lang="en-US" dirty="0">
                <a:solidFill>
                  <a:srgbClr val="002060"/>
                </a:solidFill>
                <a:latin typeface="BankGothic Lt BT" pitchFamily="34" charset="0"/>
              </a:rPr>
              <a:t>NORN</a:t>
            </a:r>
          </a:p>
          <a:p>
            <a:r>
              <a:rPr lang="en-US" u="sng" dirty="0">
                <a:solidFill>
                  <a:srgbClr val="FF0000"/>
                </a:solidFill>
                <a:latin typeface="BankGothic Lt BT" pitchFamily="34" charset="0"/>
              </a:rPr>
              <a:t>02</a:t>
            </a:r>
            <a:r>
              <a:rPr lang="en-US" dirty="0">
                <a:solidFill>
                  <a:srgbClr val="FF0000"/>
                </a:solidFill>
                <a:latin typeface="BankGothic Lt BT" pitchFamily="34" charset="0"/>
              </a:rPr>
              <a:t> - Campus</a:t>
            </a:r>
          </a:p>
          <a:p>
            <a:r>
              <a:rPr lang="en-US" dirty="0">
                <a:solidFill>
                  <a:srgbClr val="002060"/>
                </a:solidFill>
                <a:latin typeface="BankGothic Lt BT" pitchFamily="34" charset="0"/>
              </a:rPr>
              <a:t>DOTN, EVDL, HSC</a:t>
            </a:r>
          </a:p>
          <a:p>
            <a:r>
              <a:rPr lang="en-US" u="sng" dirty="0">
                <a:solidFill>
                  <a:srgbClr val="FF0000"/>
                </a:solidFill>
                <a:latin typeface="BankGothic Lt BT" pitchFamily="34" charset="0"/>
              </a:rPr>
              <a:t>03</a:t>
            </a:r>
            <a:r>
              <a:rPr lang="en-US" dirty="0">
                <a:solidFill>
                  <a:srgbClr val="FF0000"/>
                </a:solidFill>
                <a:latin typeface="BankGothic Lt BT" pitchFamily="34" charset="0"/>
              </a:rPr>
              <a:t> - Technology</a:t>
            </a:r>
          </a:p>
          <a:p>
            <a:r>
              <a:rPr lang="en-US" dirty="0">
                <a:solidFill>
                  <a:srgbClr val="002060"/>
                </a:solidFill>
                <a:latin typeface="BankGothic Lt BT" pitchFamily="34" charset="0"/>
              </a:rPr>
              <a:t>DTLO (Department Tech), IDSC (</a:t>
            </a:r>
            <a:r>
              <a:rPr lang="en-US" dirty="0" err="1">
                <a:solidFill>
                  <a:srgbClr val="002060"/>
                </a:solidFill>
                <a:latin typeface="BankGothic Lt BT" pitchFamily="34" charset="0"/>
              </a:rPr>
              <a:t>iDesign</a:t>
            </a:r>
            <a:r>
              <a:rPr lang="en-US" dirty="0">
                <a:solidFill>
                  <a:srgbClr val="002060"/>
                </a:solidFill>
                <a:latin typeface="BankGothic Lt BT" pitchFamily="34" charset="0"/>
              </a:rPr>
              <a:t> Standard), IDCL (</a:t>
            </a:r>
            <a:r>
              <a:rPr lang="en-US" dirty="0" err="1">
                <a:solidFill>
                  <a:srgbClr val="002060"/>
                </a:solidFill>
                <a:latin typeface="BankGothic Lt BT" pitchFamily="34" charset="0"/>
              </a:rPr>
              <a:t>iDesign</a:t>
            </a:r>
            <a:r>
              <a:rPr lang="en-US" dirty="0">
                <a:solidFill>
                  <a:srgbClr val="002060"/>
                </a:solidFill>
                <a:latin typeface="BankGothic Lt BT" pitchFamily="34" charset="0"/>
              </a:rPr>
              <a:t> Computer Lab), PLUG (</a:t>
            </a:r>
            <a:r>
              <a:rPr lang="en-US" dirty="0" err="1">
                <a:solidFill>
                  <a:srgbClr val="002060"/>
                </a:solidFill>
                <a:latin typeface="BankGothic Lt BT" pitchFamily="34" charset="0"/>
              </a:rPr>
              <a:t>iDesign</a:t>
            </a:r>
            <a:r>
              <a:rPr lang="en-US" dirty="0">
                <a:solidFill>
                  <a:srgbClr val="002060"/>
                </a:solidFill>
                <a:latin typeface="BankGothic Lt BT" pitchFamily="34" charset="0"/>
              </a:rPr>
              <a:t> Plug-N-Play)</a:t>
            </a:r>
            <a:endParaRPr lang="en-US" dirty="0">
              <a:solidFill>
                <a:srgbClr val="0047D6"/>
              </a:solidFill>
              <a:latin typeface="BankGothic Lt BT" pitchFamily="34" charset="0"/>
            </a:endParaRPr>
          </a:p>
          <a:p>
            <a:r>
              <a:rPr lang="en-US" u="sng" dirty="0">
                <a:solidFill>
                  <a:srgbClr val="FF0000"/>
                </a:solidFill>
                <a:latin typeface="BankGothic Lt BT" pitchFamily="34" charset="0"/>
              </a:rPr>
              <a:t>04</a:t>
            </a:r>
            <a:r>
              <a:rPr lang="en-US" dirty="0">
                <a:solidFill>
                  <a:srgbClr val="FF0000"/>
                </a:solidFill>
                <a:latin typeface="BankGothic Lt BT" pitchFamily="34" charset="0"/>
              </a:rPr>
              <a:t> – Optional</a:t>
            </a:r>
          </a:p>
          <a:p>
            <a:r>
              <a:rPr lang="en-US" dirty="0">
                <a:solidFill>
                  <a:srgbClr val="002060"/>
                </a:solidFill>
                <a:latin typeface="BankGothic Lt BT" pitchFamily="34" charset="0"/>
              </a:rPr>
              <a:t>MOVS, CHAB</a:t>
            </a:r>
            <a:r>
              <a:rPr lang="en-US" dirty="0" smtClean="0">
                <a:solidFill>
                  <a:srgbClr val="002060"/>
                </a:solidFill>
                <a:latin typeface="BankGothic Lt BT" pitchFamily="34" charset="0"/>
              </a:rPr>
              <a:t>, EXAB,</a:t>
            </a:r>
            <a:endParaRPr lang="en-US" dirty="0">
              <a:solidFill>
                <a:srgbClr val="002060"/>
              </a:solidFill>
              <a:latin typeface="BankGothic Lt BT" pitchFamily="34" charset="0"/>
            </a:endParaRPr>
          </a:p>
          <a:p>
            <a:r>
              <a:rPr lang="en-US" dirty="0">
                <a:solidFill>
                  <a:srgbClr val="002060"/>
                </a:solidFill>
                <a:latin typeface="BankGothic Lt BT" pitchFamily="34" charset="0"/>
              </a:rPr>
              <a:t>WHIB</a:t>
            </a:r>
          </a:p>
          <a:p>
            <a:endParaRPr lang="en-US" dirty="0">
              <a:solidFill>
                <a:srgbClr val="002060"/>
              </a:solidFill>
              <a:latin typeface="BankGothic Lt BT" pitchFamily="34" charset="0"/>
            </a:endParaRPr>
          </a:p>
          <a:p>
            <a:r>
              <a:rPr lang="en-US" dirty="0">
                <a:solidFill>
                  <a:srgbClr val="FF0000"/>
                </a:solidFill>
                <a:latin typeface="BankGothic Lt BT" pitchFamily="34" charset="0"/>
              </a:rPr>
              <a:t>NORN for all Academic Innovation courses</a:t>
            </a:r>
            <a:endParaRPr lang="en-US" dirty="0">
              <a:solidFill>
                <a:srgbClr val="FF0000"/>
              </a:solidFill>
            </a:endParaRPr>
          </a:p>
        </p:txBody>
      </p:sp>
      <p:sp>
        <p:nvSpPr>
          <p:cNvPr id="8" name="Footer Placeholder 3"/>
          <p:cNvSpPr txBox="1">
            <a:spLocks/>
          </p:cNvSpPr>
          <p:nvPr/>
        </p:nvSpPr>
        <p:spPr>
          <a:xfrm>
            <a:off x="19050" y="6528816"/>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2057399"/>
            <a:ext cx="2933402" cy="21145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710" y="2057399"/>
            <a:ext cx="2930298" cy="211455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a:off x="3457575" y="1638300"/>
            <a:ext cx="0" cy="952500"/>
          </a:xfrm>
          <a:prstGeom prst="straightConnector1">
            <a:avLst/>
          </a:prstGeom>
          <a:ln w="12700">
            <a:solidFill>
              <a:srgbClr val="FF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848600" y="1600200"/>
            <a:ext cx="0" cy="838200"/>
          </a:xfrm>
          <a:prstGeom prst="straightConnector1">
            <a:avLst/>
          </a:prstGeom>
          <a:ln w="12700">
            <a:solidFill>
              <a:srgbClr val="FF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5852815" y="3429000"/>
            <a:ext cx="1843385" cy="533400"/>
          </a:xfrm>
          <a:prstGeom prst="round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rot="19594607">
            <a:off x="2367498" y="3005648"/>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86890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txBox="1">
            <a:spLocks/>
          </p:cNvSpPr>
          <p:nvPr/>
        </p:nvSpPr>
        <p:spPr>
          <a:xfrm>
            <a:off x="19050" y="6528816"/>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p:txBody>
          <a:bodyPr/>
          <a:lstStyle/>
          <a:p>
            <a:pPr marL="0" indent="0" algn="ctr">
              <a:buNone/>
            </a:pPr>
            <a:r>
              <a:rPr lang="en-US" u="sng" dirty="0" smtClean="0">
                <a:solidFill>
                  <a:srgbClr val="0070C0"/>
                </a:solidFill>
                <a:latin typeface="BankGothic Lt BT" pitchFamily="34" charset="0"/>
              </a:rPr>
              <a:t>Adding Restrictions</a:t>
            </a:r>
          </a:p>
          <a:p>
            <a:pPr marL="0" indent="0" algn="ctr">
              <a:buNone/>
            </a:pPr>
            <a:endParaRPr lang="en-US" u="sng" dirty="0">
              <a:solidFill>
                <a:srgbClr val="0070C0"/>
              </a:solidFill>
              <a:latin typeface="BankGothic Lt BT" pitchFamily="34" charset="0"/>
            </a:endParaRPr>
          </a:p>
        </p:txBody>
      </p:sp>
      <p:sp>
        <p:nvSpPr>
          <p:cNvPr id="12" name="Title 1"/>
          <p:cNvSpPr>
            <a:spLocks noGrp="1"/>
          </p:cNvSpPr>
          <p:nvPr>
            <p:ph type="title"/>
          </p:nvPr>
        </p:nvSpPr>
        <p:spPr>
          <a:xfrm>
            <a:off x="457200" y="792080"/>
            <a:ext cx="2139696" cy="960520"/>
          </a:xfrm>
        </p:spPr>
        <p:txBody>
          <a:bodyPr>
            <a:normAutofit/>
          </a:bodyPr>
          <a:lstStyle/>
          <a:p>
            <a:pPr algn="ctr"/>
            <a:r>
              <a:rPr lang="en-US" u="sng" dirty="0" smtClean="0">
                <a:solidFill>
                  <a:srgbClr val="FF0000"/>
                </a:solidFill>
                <a:latin typeface="BankGothic Lt BT" pitchFamily="34" charset="0"/>
              </a:rPr>
              <a:t>SSARRES</a:t>
            </a:r>
            <a:br>
              <a:rPr lang="en-US" u="sng" dirty="0" smtClean="0">
                <a:solidFill>
                  <a:srgbClr val="FF0000"/>
                </a:solidFill>
                <a:latin typeface="BankGothic Lt BT" pitchFamily="34" charset="0"/>
              </a:rPr>
            </a:br>
            <a:r>
              <a:rPr lang="en-US" u="sng" dirty="0" smtClean="0">
                <a:solidFill>
                  <a:srgbClr val="FF0000"/>
                </a:solidFill>
                <a:latin typeface="BankGothic Lt BT" pitchFamily="34" charset="0"/>
              </a:rPr>
              <a:t>work screen</a:t>
            </a:r>
            <a:endParaRPr lang="en-US" b="0" u="sng" dirty="0">
              <a:solidFill>
                <a:srgbClr val="FF0000"/>
              </a:solidFill>
              <a:latin typeface="BankGothic Lt BT" pitchFamily="34" charset="0"/>
            </a:endParaRPr>
          </a:p>
        </p:txBody>
      </p:sp>
      <p:sp>
        <p:nvSpPr>
          <p:cNvPr id="13" name="Text Placeholder 5"/>
          <p:cNvSpPr>
            <a:spLocks noGrp="1"/>
          </p:cNvSpPr>
          <p:nvPr>
            <p:ph type="body" sz="half" idx="2"/>
          </p:nvPr>
        </p:nvSpPr>
        <p:spPr>
          <a:xfrm>
            <a:off x="457201" y="1828800"/>
            <a:ext cx="2139696" cy="4343400"/>
          </a:xfrm>
        </p:spPr>
        <p:txBody>
          <a:bodyPr>
            <a:normAutofit/>
          </a:bodyPr>
          <a:lstStyle/>
          <a:p>
            <a:r>
              <a:rPr lang="en-US" sz="1800" u="sng" dirty="0" smtClean="0">
                <a:solidFill>
                  <a:srgbClr val="002060"/>
                </a:solidFill>
                <a:latin typeface="BankGothic Lt BT" pitchFamily="34" charset="0"/>
              </a:rPr>
              <a:t>Can Only </a:t>
            </a:r>
            <a:r>
              <a:rPr lang="en-US" sz="1800" u="sng" dirty="0">
                <a:solidFill>
                  <a:srgbClr val="002060"/>
                </a:solidFill>
                <a:latin typeface="BankGothic Lt BT" pitchFamily="34" charset="0"/>
              </a:rPr>
              <a:t>R</a:t>
            </a:r>
            <a:r>
              <a:rPr lang="en-US" sz="1800" u="sng" dirty="0" smtClean="0">
                <a:solidFill>
                  <a:srgbClr val="002060"/>
                </a:solidFill>
                <a:latin typeface="BankGothic Lt BT" pitchFamily="34" charset="0"/>
              </a:rPr>
              <a:t>estrict</a:t>
            </a:r>
            <a:endParaRPr lang="en-US" sz="1800" u="sng" dirty="0">
              <a:solidFill>
                <a:srgbClr val="002060"/>
              </a:solidFill>
              <a:latin typeface="BankGothic Lt BT" pitchFamily="34" charset="0"/>
            </a:endParaRPr>
          </a:p>
          <a:p>
            <a:pPr marL="285750" indent="-285750">
              <a:buClrTx/>
              <a:buFont typeface="Arial" panose="020B0604020202020204" pitchFamily="34" charset="0"/>
              <a:buChar char="•"/>
            </a:pPr>
            <a:r>
              <a:rPr lang="en-US" sz="1800" dirty="0">
                <a:solidFill>
                  <a:srgbClr val="002060"/>
                </a:solidFill>
                <a:latin typeface="BankGothic Lt BT" pitchFamily="34" charset="0"/>
              </a:rPr>
              <a:t>Major</a:t>
            </a:r>
          </a:p>
          <a:p>
            <a:pPr marL="285750" indent="-285750">
              <a:buClrTx/>
              <a:buFont typeface="Arial" panose="020B0604020202020204" pitchFamily="34" charset="0"/>
              <a:buChar char="•"/>
            </a:pPr>
            <a:r>
              <a:rPr lang="en-US" sz="1800" dirty="0">
                <a:solidFill>
                  <a:srgbClr val="002060"/>
                </a:solidFill>
                <a:latin typeface="BankGothic Lt BT" pitchFamily="34" charset="0"/>
              </a:rPr>
              <a:t>Class</a:t>
            </a:r>
          </a:p>
          <a:p>
            <a:pPr marL="285750" indent="-285750">
              <a:buClrTx/>
              <a:buFont typeface="Arial" panose="020B0604020202020204" pitchFamily="34" charset="0"/>
              <a:buChar char="•"/>
            </a:pPr>
            <a:r>
              <a:rPr lang="en-US" sz="1800" dirty="0" smtClean="0">
                <a:solidFill>
                  <a:srgbClr val="002060"/>
                </a:solidFill>
                <a:latin typeface="BankGothic Lt BT" pitchFamily="34" charset="0"/>
              </a:rPr>
              <a:t>College</a:t>
            </a:r>
          </a:p>
          <a:p>
            <a:pPr marL="285750" indent="-285750">
              <a:buClrTx/>
              <a:buFont typeface="Arial" panose="020B0604020202020204" pitchFamily="34" charset="0"/>
              <a:buChar char="•"/>
            </a:pPr>
            <a:r>
              <a:rPr lang="en-US" sz="1800" dirty="0" smtClean="0">
                <a:solidFill>
                  <a:srgbClr val="002060"/>
                </a:solidFill>
                <a:latin typeface="BankGothic Lt BT" pitchFamily="34" charset="0"/>
              </a:rPr>
              <a:t>Level</a:t>
            </a:r>
            <a:endParaRPr lang="en-US" sz="1800" dirty="0">
              <a:solidFill>
                <a:srgbClr val="002060"/>
              </a:solidFill>
              <a:latin typeface="BankGothic Lt BT" pitchFamily="34" charset="0"/>
            </a:endParaRPr>
          </a:p>
          <a:p>
            <a:endParaRPr lang="en-US" sz="1800" dirty="0">
              <a:solidFill>
                <a:srgbClr val="002060"/>
              </a:solidFill>
              <a:latin typeface="BankGothic Lt BT" pitchFamily="34" charset="0"/>
            </a:endParaRPr>
          </a:p>
          <a:p>
            <a:r>
              <a:rPr lang="en-US" sz="1800" u="sng" dirty="0" smtClean="0">
                <a:solidFill>
                  <a:srgbClr val="002060"/>
                </a:solidFill>
                <a:latin typeface="BankGothic Lt BT" pitchFamily="34" charset="0"/>
              </a:rPr>
              <a:t>Can only </a:t>
            </a:r>
          </a:p>
          <a:p>
            <a:pPr marL="285750" indent="-285750">
              <a:buClrTx/>
              <a:buFont typeface="Arial" panose="020B0604020202020204" pitchFamily="34" charset="0"/>
              <a:buChar char="•"/>
            </a:pPr>
            <a:r>
              <a:rPr lang="en-US" sz="1800" dirty="0" smtClean="0">
                <a:solidFill>
                  <a:srgbClr val="002060"/>
                </a:solidFill>
                <a:latin typeface="BankGothic Lt BT" pitchFamily="34" charset="0"/>
              </a:rPr>
              <a:t>Include</a:t>
            </a:r>
            <a:r>
              <a:rPr lang="en-US" sz="1800" dirty="0">
                <a:solidFill>
                  <a:srgbClr val="002060"/>
                </a:solidFill>
                <a:latin typeface="BankGothic Lt BT" pitchFamily="34" charset="0"/>
              </a:rPr>
              <a:t> </a:t>
            </a:r>
            <a:r>
              <a:rPr lang="en-US" sz="1800" dirty="0" smtClean="0">
                <a:solidFill>
                  <a:srgbClr val="002060"/>
                </a:solidFill>
                <a:latin typeface="BankGothic Lt BT" pitchFamily="34" charset="0"/>
              </a:rPr>
              <a:t>or Exclude</a:t>
            </a:r>
          </a:p>
          <a:p>
            <a:endParaRPr lang="en-US" sz="1800" dirty="0">
              <a:solidFill>
                <a:srgbClr val="002060"/>
              </a:solidFill>
              <a:latin typeface="BankGothic Lt BT" pitchFamily="34" charset="0"/>
            </a:endParaRPr>
          </a:p>
          <a:p>
            <a:pPr>
              <a:buClrTx/>
            </a:pPr>
            <a:r>
              <a:rPr lang="en-US" sz="1800" dirty="0" smtClean="0">
                <a:solidFill>
                  <a:srgbClr val="002060"/>
                </a:solidFill>
                <a:latin typeface="BankGothic Lt BT" pitchFamily="34" charset="0"/>
              </a:rPr>
              <a:t>Major and College Codes are unique to department</a:t>
            </a:r>
          </a:p>
          <a:p>
            <a:endParaRPr lang="en-US" sz="1800" dirty="0">
              <a:solidFill>
                <a:srgbClr val="002060"/>
              </a:solidFill>
              <a:latin typeface="BankGothic Lt BT" pitchFamily="34" charset="0"/>
            </a:endParaRPr>
          </a:p>
          <a:p>
            <a:endParaRPr lang="en-US" sz="1800" dirty="0">
              <a:solidFill>
                <a:srgbClr val="002060"/>
              </a:solidFill>
              <a:latin typeface="BankGothic Lt BT" pitchFamily="34" charset="0"/>
            </a:endParaRPr>
          </a:p>
          <a:p>
            <a:endParaRPr lang="en-US" sz="1800" dirty="0" smtClean="0">
              <a:solidFill>
                <a:srgbClr val="002060"/>
              </a:solidFill>
              <a:latin typeface="BankGothic Lt BT" pitchFamily="34" charset="0"/>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371600"/>
            <a:ext cx="3619500" cy="244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3819470"/>
            <a:ext cx="36195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3962400" y="1981200"/>
            <a:ext cx="3276601"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43400" y="2971800"/>
            <a:ext cx="2743200" cy="1295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905375" y="4267200"/>
            <a:ext cx="51435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p:cNvCxnSpPr/>
          <p:nvPr/>
        </p:nvCxnSpPr>
        <p:spPr>
          <a:xfrm flipH="1">
            <a:off x="5486400" y="4324350"/>
            <a:ext cx="1447801"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4200" y="4324350"/>
            <a:ext cx="1184940" cy="369332"/>
          </a:xfrm>
          <a:prstGeom prst="rect">
            <a:avLst/>
          </a:prstGeom>
          <a:noFill/>
          <a:ln w="12700">
            <a:solidFill>
              <a:srgbClr val="FF0000"/>
            </a:solidFill>
          </a:ln>
        </p:spPr>
        <p:txBody>
          <a:bodyPr wrap="none" rtlCol="0">
            <a:spAutoFit/>
          </a:bodyPr>
          <a:lstStyle/>
          <a:p>
            <a:r>
              <a:rPr lang="en-US" dirty="0" smtClean="0">
                <a:solidFill>
                  <a:srgbClr val="002060"/>
                </a:solidFill>
                <a:latin typeface="BankGothic Lt BT" pitchFamily="34" charset="0"/>
              </a:rPr>
              <a:t>College</a:t>
            </a:r>
            <a:endParaRPr lang="en-US" dirty="0">
              <a:solidFill>
                <a:srgbClr val="002060"/>
              </a:solidFill>
              <a:latin typeface="BankGothic Lt BT" pitchFamily="34" charset="0"/>
            </a:endParaRPr>
          </a:p>
        </p:txBody>
      </p:sp>
      <p:sp>
        <p:nvSpPr>
          <p:cNvPr id="29" name="TextBox 28"/>
          <p:cNvSpPr txBox="1"/>
          <p:nvPr/>
        </p:nvSpPr>
        <p:spPr>
          <a:xfrm>
            <a:off x="6959471" y="1981200"/>
            <a:ext cx="965329" cy="369332"/>
          </a:xfrm>
          <a:prstGeom prst="rect">
            <a:avLst/>
          </a:prstGeom>
          <a:noFill/>
          <a:ln w="12700">
            <a:solidFill>
              <a:srgbClr val="FF0000"/>
            </a:solidFill>
          </a:ln>
        </p:spPr>
        <p:txBody>
          <a:bodyPr wrap="none" rtlCol="0">
            <a:spAutoFit/>
          </a:bodyPr>
          <a:lstStyle/>
          <a:p>
            <a:r>
              <a:rPr lang="en-US" dirty="0" smtClean="0">
                <a:solidFill>
                  <a:srgbClr val="002060"/>
                </a:solidFill>
                <a:latin typeface="BankGothic Lt BT" pitchFamily="34" charset="0"/>
              </a:rPr>
              <a:t>Major</a:t>
            </a:r>
            <a:endParaRPr lang="en-US" dirty="0">
              <a:solidFill>
                <a:srgbClr val="002060"/>
              </a:solidFill>
              <a:latin typeface="BankGothic Lt BT" pitchFamily="34" charset="0"/>
            </a:endParaRPr>
          </a:p>
        </p:txBody>
      </p:sp>
      <p:sp>
        <p:nvSpPr>
          <p:cNvPr id="2049" name="TextBox 2048"/>
          <p:cNvSpPr txBox="1"/>
          <p:nvPr/>
        </p:nvSpPr>
        <p:spPr>
          <a:xfrm>
            <a:off x="7086600" y="2971800"/>
            <a:ext cx="1371600" cy="646331"/>
          </a:xfrm>
          <a:prstGeom prst="rect">
            <a:avLst/>
          </a:prstGeom>
          <a:noFill/>
          <a:ln w="12700">
            <a:solidFill>
              <a:srgbClr val="FF0000"/>
            </a:solidFill>
          </a:ln>
        </p:spPr>
        <p:txBody>
          <a:bodyPr wrap="square" rtlCol="0">
            <a:spAutoFit/>
          </a:bodyPr>
          <a:lstStyle/>
          <a:p>
            <a:r>
              <a:rPr lang="en-US" dirty="0" smtClean="0">
                <a:solidFill>
                  <a:srgbClr val="002060"/>
                </a:solidFill>
                <a:latin typeface="BankGothic Lt BT" pitchFamily="34" charset="0"/>
              </a:rPr>
              <a:t>Class &amp; Level</a:t>
            </a:r>
            <a:endParaRPr lang="en-US" dirty="0">
              <a:solidFill>
                <a:srgbClr val="002060"/>
              </a:solidFill>
              <a:latin typeface="BankGothic Lt BT" pitchFamily="34" charset="0"/>
            </a:endParaRPr>
          </a:p>
        </p:txBody>
      </p:sp>
      <p:sp>
        <p:nvSpPr>
          <p:cNvPr id="15" name="TextBox 14"/>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225429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139696" cy="731920"/>
          </a:xfrm>
        </p:spPr>
        <p:txBody>
          <a:bodyPr>
            <a:normAutofit fontScale="90000"/>
          </a:bodyPr>
          <a:lstStyle/>
          <a:p>
            <a:pPr algn="ctr"/>
            <a:r>
              <a:rPr lang="en-US" u="sng" dirty="0" smtClean="0">
                <a:solidFill>
                  <a:srgbClr val="FF0000"/>
                </a:solidFill>
                <a:latin typeface="BankGothic Lt BT" pitchFamily="34" charset="0"/>
              </a:rPr>
              <a:t>SSARRES</a:t>
            </a:r>
            <a:br>
              <a:rPr lang="en-US" u="sng" dirty="0" smtClean="0">
                <a:solidFill>
                  <a:srgbClr val="FF0000"/>
                </a:solidFill>
                <a:latin typeface="BankGothic Lt BT" pitchFamily="34" charset="0"/>
              </a:rPr>
            </a:br>
            <a:r>
              <a:rPr lang="en-US" u="sng" dirty="0" smtClean="0">
                <a:solidFill>
                  <a:srgbClr val="FF0000"/>
                </a:solidFill>
                <a:latin typeface="BankGothic Lt BT" pitchFamily="34" charset="0"/>
              </a:rPr>
              <a:t>Work </a:t>
            </a:r>
            <a:r>
              <a:rPr lang="en-US" u="sng" dirty="0">
                <a:solidFill>
                  <a:srgbClr val="FF0000"/>
                </a:solidFill>
                <a:latin typeface="BankGothic Lt BT" pitchFamily="34" charset="0"/>
              </a:rPr>
              <a:t>S</a:t>
            </a:r>
            <a:r>
              <a:rPr lang="en-US" u="sng" dirty="0" smtClean="0">
                <a:solidFill>
                  <a:srgbClr val="FF0000"/>
                </a:solidFill>
                <a:latin typeface="BankGothic Lt BT" pitchFamily="34" charset="0"/>
              </a:rPr>
              <a:t>creen</a:t>
            </a:r>
            <a:endParaRPr lang="en-US" b="0" u="sng" dirty="0">
              <a:solidFill>
                <a:srgbClr val="FF0000"/>
              </a:solidFill>
              <a:latin typeface="BankGothic Lt BT" pitchFamily="34" charset="0"/>
            </a:endParaRPr>
          </a:p>
        </p:txBody>
      </p:sp>
      <p:sp>
        <p:nvSpPr>
          <p:cNvPr id="7" name="Content Placeholder 6"/>
          <p:cNvSpPr>
            <a:spLocks noGrp="1"/>
          </p:cNvSpPr>
          <p:nvPr>
            <p:ph idx="1"/>
          </p:nvPr>
        </p:nvSpPr>
        <p:spPr>
          <a:ln>
            <a:noFill/>
          </a:ln>
        </p:spPr>
        <p:txBody>
          <a:bodyPr>
            <a:normAutofit/>
          </a:bodyPr>
          <a:lstStyle/>
          <a:p>
            <a:pPr marL="0" indent="0" algn="ctr">
              <a:buClr>
                <a:srgbClr val="002060"/>
              </a:buClr>
              <a:buNone/>
            </a:pPr>
            <a:r>
              <a:rPr lang="en-US" sz="2800" u="sng" dirty="0" smtClean="0">
                <a:solidFill>
                  <a:srgbClr val="0070C0"/>
                </a:solidFill>
                <a:latin typeface="BankGothic Lt BT" pitchFamily="34" charset="0"/>
              </a:rPr>
              <a:t>Restrictions After Enrollment</a:t>
            </a:r>
          </a:p>
          <a:p>
            <a:pPr marL="0" indent="0" algn="ctr">
              <a:buClr>
                <a:srgbClr val="002060"/>
              </a:buClr>
              <a:buNone/>
            </a:pPr>
            <a:endParaRPr lang="en-US" sz="1000" dirty="0" smtClean="0">
              <a:solidFill>
                <a:srgbClr val="002060"/>
              </a:solidFill>
              <a:latin typeface="BankGothic Lt BT" pitchFamily="34" charset="0"/>
            </a:endParaRPr>
          </a:p>
          <a:p>
            <a:pPr>
              <a:buClr>
                <a:srgbClr val="002060"/>
              </a:buClr>
              <a:buFont typeface="Wingdings" pitchFamily="2" charset="2"/>
              <a:buChar char="ü"/>
            </a:pPr>
            <a:r>
              <a:rPr lang="en-US" sz="2400" dirty="0" smtClean="0">
                <a:solidFill>
                  <a:srgbClr val="002060"/>
                </a:solidFill>
                <a:latin typeface="BankGothic Lt BT" pitchFamily="34" charset="0"/>
              </a:rPr>
              <a:t>Remove ALL or NONE for that one group of restrictions.</a:t>
            </a:r>
            <a:endParaRPr lang="en-US" sz="2400" dirty="0">
              <a:solidFill>
                <a:srgbClr val="002060"/>
              </a:solidFill>
              <a:latin typeface="BankGothic Lt BT" pitchFamily="34" charset="0"/>
            </a:endParaRPr>
          </a:p>
          <a:p>
            <a:pPr>
              <a:buClr>
                <a:srgbClr val="002060"/>
              </a:buClr>
              <a:buFont typeface="Wingdings" pitchFamily="2" charset="2"/>
              <a:buChar char="ü"/>
            </a:pPr>
            <a:endParaRPr lang="en-US" sz="2000" dirty="0" smtClean="0">
              <a:solidFill>
                <a:srgbClr val="002060"/>
              </a:solidFill>
              <a:latin typeface="BankGothic Lt BT" pitchFamily="34" charset="0"/>
            </a:endParaRPr>
          </a:p>
          <a:p>
            <a:pPr>
              <a:buClr>
                <a:srgbClr val="002060"/>
              </a:buClr>
              <a:buFont typeface="Wingdings" pitchFamily="2" charset="2"/>
              <a:buChar char="ü"/>
            </a:pPr>
            <a:r>
              <a:rPr lang="en-US" sz="2400" dirty="0" smtClean="0">
                <a:solidFill>
                  <a:srgbClr val="002060"/>
                </a:solidFill>
                <a:latin typeface="BankGothic Lt BT" pitchFamily="34" charset="0"/>
              </a:rPr>
              <a:t>Cannot add after enrollment</a:t>
            </a:r>
            <a:endParaRPr lang="en-US" sz="2400" dirty="0">
              <a:solidFill>
                <a:srgbClr val="002060"/>
              </a:solidFill>
              <a:latin typeface="BankGothic Lt BT" pitchFamily="34" charset="0"/>
            </a:endParaRPr>
          </a:p>
          <a:p>
            <a:pPr lvl="1">
              <a:buClr>
                <a:srgbClr val="002060"/>
              </a:buClr>
            </a:pPr>
            <a:r>
              <a:rPr lang="en-US" sz="1600" dirty="0" smtClean="0">
                <a:solidFill>
                  <a:srgbClr val="002060"/>
                </a:solidFill>
                <a:latin typeface="BankGothic Lt BT" pitchFamily="34" charset="0"/>
              </a:rPr>
              <a:t>Section must be </a:t>
            </a:r>
            <a:r>
              <a:rPr lang="en-US" sz="1600" u="sng" dirty="0" smtClean="0">
                <a:solidFill>
                  <a:srgbClr val="002060"/>
                </a:solidFill>
                <a:latin typeface="BankGothic Lt BT" pitchFamily="34" charset="0"/>
              </a:rPr>
              <a:t>canceled</a:t>
            </a:r>
            <a:r>
              <a:rPr lang="en-US" sz="1600" dirty="0" smtClean="0">
                <a:solidFill>
                  <a:srgbClr val="002060"/>
                </a:solidFill>
                <a:latin typeface="BankGothic Lt BT" pitchFamily="34" charset="0"/>
              </a:rPr>
              <a:t> and re-added with correct restriction code.</a:t>
            </a:r>
          </a:p>
          <a:p>
            <a:pPr marL="274320" lvl="1" indent="0">
              <a:buClr>
                <a:srgbClr val="002060"/>
              </a:buClr>
              <a:buNone/>
            </a:pPr>
            <a:endParaRPr lang="en-US" sz="1600" dirty="0" smtClean="0">
              <a:solidFill>
                <a:srgbClr val="002060"/>
              </a:solidFill>
              <a:latin typeface="BankGothic Lt BT" pitchFamily="34" charset="0"/>
            </a:endParaRPr>
          </a:p>
          <a:p>
            <a:pPr lvl="1">
              <a:buClr>
                <a:srgbClr val="002060"/>
              </a:buClr>
            </a:pPr>
            <a:r>
              <a:rPr lang="en-US" sz="1600" dirty="0" smtClean="0">
                <a:solidFill>
                  <a:srgbClr val="002060"/>
                </a:solidFill>
                <a:latin typeface="BankGothic Lt BT" pitchFamily="34" charset="0"/>
              </a:rPr>
              <a:t>ONLY scheduling can </a:t>
            </a:r>
            <a:r>
              <a:rPr lang="en-US" sz="1600" dirty="0">
                <a:solidFill>
                  <a:srgbClr val="002060"/>
                </a:solidFill>
                <a:latin typeface="BankGothic Lt BT" pitchFamily="34" charset="0"/>
              </a:rPr>
              <a:t>cancel a </a:t>
            </a:r>
            <a:r>
              <a:rPr lang="en-US" sz="1600" dirty="0" smtClean="0">
                <a:solidFill>
                  <a:srgbClr val="002060"/>
                </a:solidFill>
                <a:latin typeface="BankGothic Lt BT" pitchFamily="34" charset="0"/>
              </a:rPr>
              <a:t>section.</a:t>
            </a:r>
          </a:p>
          <a:p>
            <a:pPr lvl="1">
              <a:buClr>
                <a:srgbClr val="002060"/>
              </a:buClr>
            </a:pPr>
            <a:endParaRPr lang="en-US" sz="1600" dirty="0" smtClean="0">
              <a:solidFill>
                <a:srgbClr val="002060"/>
              </a:solidFill>
              <a:latin typeface="BankGothic Lt BT" pitchFamily="34" charset="0"/>
            </a:endParaRPr>
          </a:p>
          <a:p>
            <a:pPr lvl="1">
              <a:buClr>
                <a:srgbClr val="002060"/>
              </a:buClr>
            </a:pPr>
            <a:r>
              <a:rPr lang="en-US" sz="1600" dirty="0" smtClean="0">
                <a:solidFill>
                  <a:srgbClr val="002060"/>
                </a:solidFill>
                <a:latin typeface="BankGothic Lt BT" pitchFamily="34" charset="0"/>
              </a:rPr>
              <a:t>You will have to re-add </a:t>
            </a:r>
            <a:r>
              <a:rPr lang="en-US" sz="1600" dirty="0">
                <a:solidFill>
                  <a:srgbClr val="002060"/>
                </a:solidFill>
                <a:latin typeface="BankGothic Lt BT" pitchFamily="34" charset="0"/>
              </a:rPr>
              <a:t>the </a:t>
            </a:r>
            <a:r>
              <a:rPr lang="en-US" sz="1600" dirty="0" smtClean="0">
                <a:solidFill>
                  <a:srgbClr val="002060"/>
                </a:solidFill>
                <a:latin typeface="BankGothic Lt BT" pitchFamily="34" charset="0"/>
              </a:rPr>
              <a:t>new section with correct restriction codes – let Scheduling know of new CRN to include in cancelation email to students.</a:t>
            </a:r>
          </a:p>
          <a:p>
            <a:pPr marL="0" indent="0">
              <a:buClr>
                <a:srgbClr val="002060"/>
              </a:buClr>
              <a:buNone/>
            </a:pPr>
            <a:endParaRPr lang="en-US" sz="2800" dirty="0" smtClean="0">
              <a:solidFill>
                <a:srgbClr val="002060"/>
              </a:solidFill>
              <a:latin typeface="BankGothic Lt BT" pitchFamily="34" charset="0"/>
            </a:endParaRPr>
          </a:p>
          <a:p>
            <a:pPr marL="0" indent="0">
              <a:buClr>
                <a:srgbClr val="002060"/>
              </a:buClr>
              <a:buNone/>
            </a:pPr>
            <a:endParaRPr lang="en-US" sz="2800" dirty="0">
              <a:solidFill>
                <a:srgbClr val="002060"/>
              </a:solidFill>
              <a:latin typeface="BankGothic Lt BT" pitchFamily="34" charset="0"/>
            </a:endParaRPr>
          </a:p>
          <a:p>
            <a:pPr marL="0" indent="0">
              <a:buClr>
                <a:srgbClr val="002060"/>
              </a:buClr>
              <a:buNone/>
            </a:pPr>
            <a:endParaRPr lang="en-US" sz="6000" dirty="0">
              <a:solidFill>
                <a:srgbClr val="002060"/>
              </a:solidFill>
              <a:latin typeface="BankGothic Lt BT" pitchFamily="34" charset="0"/>
            </a:endParaRPr>
          </a:p>
        </p:txBody>
      </p:sp>
      <p:sp>
        <p:nvSpPr>
          <p:cNvPr id="6" name="Text Placeholder 5"/>
          <p:cNvSpPr>
            <a:spLocks noGrp="1"/>
          </p:cNvSpPr>
          <p:nvPr>
            <p:ph type="body" sz="half" idx="2"/>
          </p:nvPr>
        </p:nvSpPr>
        <p:spPr>
          <a:xfrm>
            <a:off x="457201" y="1828800"/>
            <a:ext cx="2139696" cy="4343400"/>
          </a:xfrm>
        </p:spPr>
        <p:txBody>
          <a:bodyPr>
            <a:normAutofit/>
          </a:bodyPr>
          <a:lstStyle/>
          <a:p>
            <a:endParaRPr lang="en-US" sz="1800" dirty="0" smtClean="0">
              <a:solidFill>
                <a:srgbClr val="002060"/>
              </a:solidFill>
              <a:latin typeface="BankGothic Lt BT" pitchFamily="34" charset="0"/>
            </a:endParaRPr>
          </a:p>
          <a:p>
            <a:pPr>
              <a:buClrTx/>
            </a:pPr>
            <a:r>
              <a:rPr lang="en-US" sz="1600" dirty="0" smtClean="0">
                <a:solidFill>
                  <a:srgbClr val="002060"/>
                </a:solidFill>
                <a:latin typeface="BankGothic Lt BT" pitchFamily="34" charset="0"/>
              </a:rPr>
              <a:t>Major Restrictions are the most specific to use</a:t>
            </a:r>
          </a:p>
          <a:p>
            <a:pPr>
              <a:buClrTx/>
            </a:pPr>
            <a:endParaRPr lang="en-US" sz="1600" dirty="0">
              <a:solidFill>
                <a:srgbClr val="002060"/>
              </a:solidFill>
              <a:latin typeface="BankGothic Lt BT" pitchFamily="34" charset="0"/>
            </a:endParaRPr>
          </a:p>
          <a:p>
            <a:pPr>
              <a:buClrTx/>
            </a:pPr>
            <a:r>
              <a:rPr lang="en-US" sz="1600" dirty="0" smtClean="0">
                <a:solidFill>
                  <a:srgbClr val="002060"/>
                </a:solidFill>
                <a:latin typeface="BankGothic Lt BT" pitchFamily="34" charset="0"/>
              </a:rPr>
              <a:t>Decide WHO you want to let in; WHO you want to keep out</a:t>
            </a:r>
          </a:p>
          <a:p>
            <a:pPr marL="285750" indent="-285750">
              <a:buClrTx/>
              <a:buFont typeface="Wingdings" pitchFamily="2" charset="2"/>
              <a:buChar char="ü"/>
            </a:pPr>
            <a:endParaRPr lang="en-US" sz="1600" dirty="0" smtClean="0">
              <a:solidFill>
                <a:srgbClr val="002060"/>
              </a:solidFill>
              <a:latin typeface="BankGothic Lt BT" pitchFamily="34" charset="0"/>
            </a:endParaRPr>
          </a:p>
          <a:p>
            <a:endParaRPr lang="en-US" sz="1800" dirty="0" smtClean="0">
              <a:solidFill>
                <a:srgbClr val="002060"/>
              </a:solidFill>
              <a:latin typeface="BankGothic Lt BT" pitchFamily="34" charset="0"/>
            </a:endParaRPr>
          </a:p>
          <a:p>
            <a:endParaRPr lang="en-US" sz="1800" dirty="0">
              <a:solidFill>
                <a:srgbClr val="002060"/>
              </a:solidFill>
              <a:latin typeface="BankGothic Lt BT" pitchFamily="34" charset="0"/>
            </a:endParaRPr>
          </a:p>
        </p:txBody>
      </p:sp>
      <p:sp>
        <p:nvSpPr>
          <p:cNvPr id="5"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8" name="TextBox 7"/>
          <p:cNvSpPr txBox="1"/>
          <p:nvPr/>
        </p:nvSpPr>
        <p:spPr>
          <a:xfrm rot="19594607">
            <a:off x="1691578" y="3428370"/>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1663521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92080"/>
            <a:ext cx="2139696" cy="884320"/>
          </a:xfrm>
        </p:spPr>
        <p:txBody>
          <a:bodyPr>
            <a:normAutofit/>
          </a:bodyPr>
          <a:lstStyle/>
          <a:p>
            <a:pPr algn="ctr"/>
            <a:r>
              <a:rPr lang="en-US" u="sng" dirty="0" smtClean="0">
                <a:solidFill>
                  <a:srgbClr val="FF0000"/>
                </a:solidFill>
                <a:latin typeface="BankGothic Lt BT" pitchFamily="34" charset="0"/>
              </a:rPr>
              <a:t>SSATEXT </a:t>
            </a:r>
            <a:br>
              <a:rPr lang="en-US" u="sng" dirty="0" smtClean="0">
                <a:solidFill>
                  <a:srgbClr val="FF0000"/>
                </a:solidFill>
                <a:latin typeface="BankGothic Lt BT" pitchFamily="34" charset="0"/>
              </a:rPr>
            </a:br>
            <a:r>
              <a:rPr lang="en-US" u="sng" dirty="0" smtClean="0">
                <a:solidFill>
                  <a:srgbClr val="FF0000"/>
                </a:solidFill>
                <a:latin typeface="BankGothic Lt BT" pitchFamily="34" charset="0"/>
              </a:rPr>
              <a:t>Work screen </a:t>
            </a:r>
            <a:endParaRPr lang="en-US" u="sng" dirty="0">
              <a:solidFill>
                <a:srgbClr val="FF0000"/>
              </a:solidFill>
              <a:latin typeface="BankGothic Lt BT" pitchFamily="34" charset="0"/>
            </a:endParaRPr>
          </a:p>
        </p:txBody>
      </p:sp>
      <p:sp>
        <p:nvSpPr>
          <p:cNvPr id="9" name="Content Placeholder 8"/>
          <p:cNvSpPr>
            <a:spLocks noGrp="1"/>
          </p:cNvSpPr>
          <p:nvPr>
            <p:ph idx="1"/>
          </p:nvPr>
        </p:nvSpPr>
        <p:spPr/>
        <p:txBody>
          <a:bodyPr/>
          <a:lstStyle/>
          <a:p>
            <a:pPr marL="0" indent="0" algn="ctr">
              <a:buNone/>
            </a:pPr>
            <a:r>
              <a:rPr lang="en-US" sz="2800" u="sng" dirty="0">
                <a:solidFill>
                  <a:srgbClr val="0070C0"/>
                </a:solidFill>
                <a:latin typeface="BankGothic Lt BT" pitchFamily="34" charset="0"/>
              </a:rPr>
              <a:t>Section Course Comments</a:t>
            </a:r>
          </a:p>
          <a:p>
            <a:pPr marL="0" indent="0">
              <a:buNone/>
            </a:pPr>
            <a:endParaRPr lang="en-US" dirty="0">
              <a:latin typeface="BankGothic Lt BT" pitchFamily="34" charset="0"/>
            </a:endParaRPr>
          </a:p>
        </p:txBody>
      </p:sp>
      <p:sp>
        <p:nvSpPr>
          <p:cNvPr id="10" name="Text Placeholder 9"/>
          <p:cNvSpPr>
            <a:spLocks noGrp="1"/>
          </p:cNvSpPr>
          <p:nvPr>
            <p:ph type="body" sz="half" idx="2"/>
          </p:nvPr>
        </p:nvSpPr>
        <p:spPr>
          <a:xfrm>
            <a:off x="304800" y="1828800"/>
            <a:ext cx="2292097" cy="4545367"/>
          </a:xfrm>
        </p:spPr>
        <p:txBody>
          <a:bodyPr/>
          <a:lstStyle/>
          <a:p>
            <a:pPr>
              <a:buClr>
                <a:srgbClr val="002060"/>
              </a:buClr>
            </a:pPr>
            <a:r>
              <a:rPr lang="en-US" dirty="0" smtClean="0">
                <a:solidFill>
                  <a:srgbClr val="002060"/>
                </a:solidFill>
                <a:latin typeface="BankGothic Lt BT" pitchFamily="34" charset="0"/>
              </a:rPr>
              <a:t>Access through work screen or Options Menu from SSASECT</a:t>
            </a:r>
          </a:p>
          <a:p>
            <a:pPr>
              <a:buClr>
                <a:srgbClr val="002060"/>
              </a:buClr>
            </a:pPr>
            <a:endParaRPr lang="en-US" dirty="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Begin to write message to students</a:t>
            </a:r>
            <a:r>
              <a:rPr lang="en-US" dirty="0">
                <a:solidFill>
                  <a:srgbClr val="002060"/>
                </a:solidFill>
                <a:latin typeface="BankGothic Lt BT" pitchFamily="34" charset="0"/>
              </a:rPr>
              <a:t> </a:t>
            </a:r>
            <a:r>
              <a:rPr lang="en-US" dirty="0" smtClean="0">
                <a:solidFill>
                  <a:srgbClr val="002060"/>
                </a:solidFill>
                <a:latin typeface="BankGothic Lt BT" pitchFamily="34" charset="0"/>
              </a:rPr>
              <a:t>in first line.</a:t>
            </a:r>
          </a:p>
          <a:p>
            <a:pPr>
              <a:buClr>
                <a:srgbClr val="002060"/>
              </a:buClr>
            </a:pPr>
            <a:endParaRPr lang="en-US" b="1" u="sng" dirty="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Second and subsequent lines must be indented 2 spaces before typing.</a:t>
            </a:r>
          </a:p>
          <a:p>
            <a:pPr>
              <a:buClr>
                <a:srgbClr val="002060"/>
              </a:buClr>
            </a:pPr>
            <a:endParaRPr lang="en-US" dirty="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Comments will be specific to the section being written for.</a:t>
            </a:r>
            <a:endParaRPr lang="en-US" dirty="0">
              <a:solidFill>
                <a:srgbClr val="002060"/>
              </a:solidFill>
              <a:latin typeface="BankGothic Lt BT" pitchFamily="34" charset="0"/>
            </a:endParaRPr>
          </a:p>
        </p:txBody>
      </p:sp>
      <p:sp>
        <p:nvSpPr>
          <p:cNvPr id="8" name="Footer Placeholder 3"/>
          <p:cNvSpPr txBox="1">
            <a:spLocks/>
          </p:cNvSpPr>
          <p:nvPr/>
        </p:nvSpPr>
        <p:spPr>
          <a:xfrm>
            <a:off x="19050" y="6528816"/>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958" y="2057400"/>
            <a:ext cx="541468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9594607">
            <a:off x="2319210" y="3390499"/>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2724398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 y="414379"/>
            <a:ext cx="8229600" cy="990600"/>
          </a:xfrm>
        </p:spPr>
        <p:txBody>
          <a:bodyPr>
            <a:normAutofit/>
          </a:bodyPr>
          <a:lstStyle/>
          <a:p>
            <a:pPr algn="ctr"/>
            <a:r>
              <a:rPr lang="en-US" sz="4600" b="0" u="sng" dirty="0" smtClean="0">
                <a:solidFill>
                  <a:srgbClr val="0070C0"/>
                </a:solidFill>
                <a:latin typeface="BankGothic Lt BT" pitchFamily="34" charset="0"/>
              </a:rPr>
              <a:t>Changes After Enrollment</a:t>
            </a:r>
            <a:endParaRPr lang="en-US" sz="4600" b="0" u="sng" dirty="0">
              <a:solidFill>
                <a:srgbClr val="0070C0"/>
              </a:solidFill>
              <a:latin typeface="BankGothic Lt BT" pitchFamily="34" charset="0"/>
            </a:endParaRPr>
          </a:p>
        </p:txBody>
      </p:sp>
      <p:sp>
        <p:nvSpPr>
          <p:cNvPr id="10" name="Title 1"/>
          <p:cNvSpPr>
            <a:spLocks noGrp="1"/>
          </p:cNvSpPr>
          <p:nvPr>
            <p:ph type="body" idx="1"/>
          </p:nvPr>
        </p:nvSpPr>
        <p:spPr>
          <a:xfrm>
            <a:off x="457200" y="1295233"/>
            <a:ext cx="3931920" cy="639762"/>
          </a:xfrm>
        </p:spPr>
        <p:txBody>
          <a:bodyPr/>
          <a:lstStyle/>
          <a:p>
            <a:r>
              <a:rPr lang="en-US" sz="2800" b="0" u="sng" dirty="0" smtClean="0">
                <a:solidFill>
                  <a:srgbClr val="0070C0"/>
                </a:solidFill>
                <a:latin typeface="BankGothic Lt BT" pitchFamily="34" charset="0"/>
              </a:rPr>
              <a:t>Allowed…</a:t>
            </a:r>
            <a:endParaRPr lang="en-US" sz="2800" b="0" u="sng" dirty="0">
              <a:solidFill>
                <a:srgbClr val="0070C0"/>
              </a:solidFill>
              <a:latin typeface="BankGothic Lt BT" pitchFamily="34" charset="0"/>
            </a:endParaRPr>
          </a:p>
        </p:txBody>
      </p:sp>
      <p:sp>
        <p:nvSpPr>
          <p:cNvPr id="11" name="Title 1"/>
          <p:cNvSpPr>
            <a:spLocks noGrp="1"/>
          </p:cNvSpPr>
          <p:nvPr>
            <p:ph type="body" sz="quarter" idx="3"/>
          </p:nvPr>
        </p:nvSpPr>
        <p:spPr>
          <a:xfrm>
            <a:off x="4734147" y="1247720"/>
            <a:ext cx="3931920" cy="639762"/>
          </a:xfrm>
        </p:spPr>
        <p:txBody>
          <a:bodyPr>
            <a:normAutofit/>
          </a:bodyPr>
          <a:lstStyle/>
          <a:p>
            <a:r>
              <a:rPr lang="en-US" sz="2800" b="0" u="sng" dirty="0" smtClean="0">
                <a:solidFill>
                  <a:srgbClr val="FF0000"/>
                </a:solidFill>
                <a:latin typeface="BankGothic Lt BT" pitchFamily="34" charset="0"/>
              </a:rPr>
              <a:t>Not Allowed…</a:t>
            </a:r>
            <a:r>
              <a:rPr lang="en-US" b="0" u="sng" dirty="0" smtClean="0">
                <a:solidFill>
                  <a:srgbClr val="FF0000"/>
                </a:solidFill>
                <a:latin typeface="BankGothic Lt BT" pitchFamily="34" charset="0"/>
              </a:rPr>
              <a:t>Must Cancel</a:t>
            </a:r>
            <a:endParaRPr lang="en-US" sz="3600" b="0" u="sng" dirty="0">
              <a:solidFill>
                <a:srgbClr val="FF0000"/>
              </a:solidFill>
              <a:latin typeface="BankGothic Lt BT" pitchFamily="34" charset="0"/>
            </a:endParaRPr>
          </a:p>
        </p:txBody>
      </p:sp>
      <p:sp>
        <p:nvSpPr>
          <p:cNvPr id="8"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12" name="TextBox 11"/>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
        <p:nvSpPr>
          <p:cNvPr id="13" name="Content Placeholder 6"/>
          <p:cNvSpPr txBox="1">
            <a:spLocks/>
          </p:cNvSpPr>
          <p:nvPr/>
        </p:nvSpPr>
        <p:spPr>
          <a:xfrm>
            <a:off x="504286" y="1934995"/>
            <a:ext cx="3931920" cy="389572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lvl="1">
              <a:buClrTx/>
            </a:pPr>
            <a:r>
              <a:rPr lang="en-US" sz="1600" u="sng" dirty="0" smtClean="0">
                <a:solidFill>
                  <a:srgbClr val="002060"/>
                </a:solidFill>
                <a:latin typeface="BankGothic Lt BT" pitchFamily="34" charset="0"/>
              </a:rPr>
              <a:t>Change Max Enrollment</a:t>
            </a:r>
          </a:p>
          <a:p>
            <a:pPr marL="274320" lvl="1" indent="0">
              <a:buClrTx/>
              <a:buFont typeface="Arial" pitchFamily="34" charset="0"/>
              <a:buNone/>
            </a:pPr>
            <a:endParaRPr lang="en-US" sz="1600" u="sng" dirty="0" smtClean="0">
              <a:solidFill>
                <a:srgbClr val="002060"/>
              </a:solidFill>
              <a:latin typeface="BankGothic Lt BT" pitchFamily="34" charset="0"/>
            </a:endParaRPr>
          </a:p>
          <a:p>
            <a:pPr lvl="1">
              <a:buClrTx/>
            </a:pPr>
            <a:r>
              <a:rPr lang="en-US" sz="1600" u="sng" dirty="0" smtClean="0">
                <a:solidFill>
                  <a:srgbClr val="002060"/>
                </a:solidFill>
                <a:latin typeface="BankGothic Lt BT" pitchFamily="34" charset="0"/>
              </a:rPr>
              <a:t>Change Instructors (add/delete)</a:t>
            </a:r>
            <a:endParaRPr lang="en-US" sz="1600" dirty="0" smtClean="0">
              <a:solidFill>
                <a:srgbClr val="002060"/>
              </a:solidFill>
              <a:latin typeface="BankGothic Lt BT" pitchFamily="34" charset="0"/>
            </a:endParaRPr>
          </a:p>
          <a:p>
            <a:pPr lvl="1">
              <a:buClrTx/>
            </a:pPr>
            <a:endParaRPr lang="en-US" sz="1600" u="sng" dirty="0" smtClean="0">
              <a:solidFill>
                <a:srgbClr val="002060"/>
              </a:solidFill>
              <a:latin typeface="BankGothic Lt BT" pitchFamily="34" charset="0"/>
            </a:endParaRPr>
          </a:p>
          <a:p>
            <a:pPr lvl="1">
              <a:buClrTx/>
            </a:pPr>
            <a:r>
              <a:rPr lang="en-US" sz="1600" u="sng" dirty="0" smtClean="0">
                <a:solidFill>
                  <a:srgbClr val="002060"/>
                </a:solidFill>
                <a:latin typeface="BankGothic Lt BT" pitchFamily="34" charset="0"/>
              </a:rPr>
              <a:t>Change Course Section Comments</a:t>
            </a:r>
          </a:p>
          <a:p>
            <a:pPr lvl="1">
              <a:buClrTx/>
            </a:pPr>
            <a:endParaRPr lang="en-US" sz="1600" u="sng" dirty="0" smtClean="0">
              <a:solidFill>
                <a:srgbClr val="002060"/>
              </a:solidFill>
              <a:latin typeface="BankGothic Lt BT" pitchFamily="34" charset="0"/>
            </a:endParaRPr>
          </a:p>
          <a:p>
            <a:pPr lvl="1">
              <a:buClrTx/>
            </a:pPr>
            <a:r>
              <a:rPr lang="en-US" sz="1600" u="sng" dirty="0" smtClean="0">
                <a:solidFill>
                  <a:srgbClr val="002060"/>
                </a:solidFill>
                <a:latin typeface="BankGothic Lt BT" pitchFamily="34" charset="0"/>
              </a:rPr>
              <a:t>Assign own Departmental Building/ Rooms</a:t>
            </a:r>
          </a:p>
          <a:p>
            <a:pPr marL="274320" lvl="1" indent="0">
              <a:buClrTx/>
              <a:buFont typeface="Arial" pitchFamily="34" charset="0"/>
              <a:buNone/>
            </a:pPr>
            <a:endParaRPr lang="en-US" sz="1800" u="sng" dirty="0" smtClean="0">
              <a:solidFill>
                <a:srgbClr val="002060"/>
              </a:solidFill>
              <a:latin typeface="BankGothic Lt BT" pitchFamily="34" charset="0"/>
            </a:endParaRPr>
          </a:p>
          <a:p>
            <a:pPr lvl="1">
              <a:buClrTx/>
            </a:pPr>
            <a:endParaRPr lang="en-US" sz="1800" u="sng" dirty="0" smtClean="0">
              <a:solidFill>
                <a:srgbClr val="002060"/>
              </a:solidFill>
              <a:latin typeface="BankGothic Lt BT" pitchFamily="34" charset="0"/>
            </a:endParaRPr>
          </a:p>
          <a:p>
            <a:pPr marL="1513332" lvl="3" indent="-342900">
              <a:buClrTx/>
            </a:pPr>
            <a:endParaRPr lang="en-US" sz="1800" dirty="0" smtClean="0">
              <a:solidFill>
                <a:srgbClr val="002060"/>
              </a:solidFill>
              <a:latin typeface="BankGothic Lt BT" pitchFamily="34" charset="0"/>
            </a:endParaRPr>
          </a:p>
          <a:p>
            <a:endParaRPr lang="en-US" sz="1800" dirty="0">
              <a:solidFill>
                <a:srgbClr val="002060"/>
              </a:solidFill>
            </a:endParaRPr>
          </a:p>
        </p:txBody>
      </p:sp>
      <p:sp>
        <p:nvSpPr>
          <p:cNvPr id="14" name="Content Placeholder 8"/>
          <p:cNvSpPr>
            <a:spLocks noGrp="1"/>
          </p:cNvSpPr>
          <p:nvPr>
            <p:ph sz="quarter" idx="4"/>
          </p:nvPr>
        </p:nvSpPr>
        <p:spPr>
          <a:xfrm>
            <a:off x="4734147" y="1733859"/>
            <a:ext cx="3931920" cy="4437501"/>
          </a:xfrm>
        </p:spPr>
        <p:txBody>
          <a:bodyPr>
            <a:noAutofit/>
          </a:bodyPr>
          <a:lstStyle/>
          <a:p>
            <a:pPr lvl="1">
              <a:buClrTx/>
            </a:pPr>
            <a:endParaRPr lang="en-US" sz="1600" u="sng" dirty="0" smtClean="0">
              <a:solidFill>
                <a:srgbClr val="002060"/>
              </a:solidFill>
              <a:latin typeface="BankGothic Lt BT" pitchFamily="34" charset="0"/>
            </a:endParaRPr>
          </a:p>
          <a:p>
            <a:pPr lvl="1">
              <a:buClrTx/>
            </a:pPr>
            <a:r>
              <a:rPr lang="en-US" sz="1600" u="sng" dirty="0" smtClean="0">
                <a:solidFill>
                  <a:srgbClr val="002060"/>
                </a:solidFill>
                <a:latin typeface="BankGothic Lt BT" pitchFamily="34" charset="0"/>
              </a:rPr>
              <a:t>Change </a:t>
            </a:r>
            <a:r>
              <a:rPr lang="en-US" sz="1600" u="sng" dirty="0">
                <a:solidFill>
                  <a:srgbClr val="002060"/>
                </a:solidFill>
                <a:latin typeface="BankGothic Lt BT" pitchFamily="34" charset="0"/>
              </a:rPr>
              <a:t>“POT” - Part of Term</a:t>
            </a:r>
          </a:p>
          <a:p>
            <a:pPr lvl="1">
              <a:buClrTx/>
            </a:pPr>
            <a:r>
              <a:rPr lang="en-US" sz="1600" u="sng" dirty="0">
                <a:solidFill>
                  <a:srgbClr val="002060"/>
                </a:solidFill>
                <a:latin typeface="BankGothic Lt BT" pitchFamily="34" charset="0"/>
              </a:rPr>
              <a:t>Change Credit/Bill Hours</a:t>
            </a:r>
          </a:p>
          <a:p>
            <a:pPr lvl="1">
              <a:buClrTx/>
            </a:pPr>
            <a:r>
              <a:rPr lang="en-US" sz="1600" u="sng" dirty="0">
                <a:solidFill>
                  <a:srgbClr val="002060"/>
                </a:solidFill>
                <a:latin typeface="BankGothic Lt BT" pitchFamily="34" charset="0"/>
              </a:rPr>
              <a:t>Change Course Title</a:t>
            </a:r>
          </a:p>
          <a:p>
            <a:pPr lvl="1">
              <a:buClrTx/>
            </a:pPr>
            <a:r>
              <a:rPr lang="en-US" sz="1600" u="sng" dirty="0">
                <a:solidFill>
                  <a:srgbClr val="002060"/>
                </a:solidFill>
                <a:latin typeface="BankGothic Lt BT" pitchFamily="34" charset="0"/>
              </a:rPr>
              <a:t>Change Schedule Type </a:t>
            </a:r>
          </a:p>
          <a:p>
            <a:pPr lvl="1">
              <a:buClrTx/>
            </a:pPr>
            <a:r>
              <a:rPr lang="en-US" sz="1600" u="sng" dirty="0">
                <a:solidFill>
                  <a:srgbClr val="002060"/>
                </a:solidFill>
                <a:latin typeface="BankGothic Lt BT" pitchFamily="34" charset="0"/>
              </a:rPr>
              <a:t>Add “DA” – Departmental Approval  (Can Remove)</a:t>
            </a:r>
          </a:p>
          <a:p>
            <a:pPr lvl="1">
              <a:buClrTx/>
            </a:pPr>
            <a:r>
              <a:rPr lang="en-US" sz="1600" u="sng" dirty="0">
                <a:solidFill>
                  <a:srgbClr val="002060"/>
                </a:solidFill>
                <a:latin typeface="BankGothic Lt BT" pitchFamily="34" charset="0"/>
              </a:rPr>
              <a:t>Hide a Course</a:t>
            </a:r>
          </a:p>
          <a:p>
            <a:pPr lvl="1">
              <a:buClrTx/>
            </a:pPr>
            <a:r>
              <a:rPr lang="en-US" sz="1600" u="sng" dirty="0">
                <a:solidFill>
                  <a:srgbClr val="002060"/>
                </a:solidFill>
                <a:latin typeface="BankGothic Lt BT" pitchFamily="34" charset="0"/>
              </a:rPr>
              <a:t>Add Restrictions</a:t>
            </a:r>
          </a:p>
          <a:p>
            <a:pPr lvl="1">
              <a:buClrTx/>
            </a:pPr>
            <a:r>
              <a:rPr lang="en-US" sz="1600" u="sng" dirty="0">
                <a:solidFill>
                  <a:srgbClr val="002060"/>
                </a:solidFill>
                <a:latin typeface="BankGothic Lt BT" pitchFamily="34" charset="0"/>
              </a:rPr>
              <a:t>Change/Add the Grade Mode</a:t>
            </a:r>
          </a:p>
          <a:p>
            <a:pPr lvl="1">
              <a:buClrTx/>
            </a:pPr>
            <a:r>
              <a:rPr lang="en-US" sz="1600" u="sng" dirty="0">
                <a:solidFill>
                  <a:srgbClr val="002060"/>
                </a:solidFill>
                <a:latin typeface="BankGothic Lt BT" pitchFamily="34" charset="0"/>
              </a:rPr>
              <a:t>Change Tuition Waived Box</a:t>
            </a:r>
          </a:p>
          <a:p>
            <a:pPr lvl="1">
              <a:buClrTx/>
            </a:pPr>
            <a:r>
              <a:rPr lang="en-US" sz="1600" u="sng" dirty="0">
                <a:solidFill>
                  <a:srgbClr val="002060"/>
                </a:solidFill>
                <a:latin typeface="BankGothic Lt BT" pitchFamily="34" charset="0"/>
              </a:rPr>
              <a:t>Link Lectures with non-graded Labs or Recitations</a:t>
            </a:r>
          </a:p>
          <a:p>
            <a:pPr lvl="1">
              <a:buClrTx/>
            </a:pPr>
            <a:r>
              <a:rPr lang="en-US" sz="1600" u="sng" dirty="0">
                <a:solidFill>
                  <a:srgbClr val="002060"/>
                </a:solidFill>
                <a:latin typeface="BankGothic Lt BT" pitchFamily="34" charset="0"/>
              </a:rPr>
              <a:t>Add or Remove </a:t>
            </a:r>
            <a:r>
              <a:rPr lang="en-US" sz="1600" u="sng" dirty="0" smtClean="0">
                <a:solidFill>
                  <a:srgbClr val="002060"/>
                </a:solidFill>
                <a:latin typeface="BankGothic Lt BT" pitchFamily="34" charset="0"/>
              </a:rPr>
              <a:t>WEBOC</a:t>
            </a:r>
          </a:p>
          <a:p>
            <a:pPr lvl="1">
              <a:buClrTx/>
            </a:pPr>
            <a:r>
              <a:rPr lang="en-US" sz="1600" u="sng" dirty="0" smtClean="0">
                <a:solidFill>
                  <a:srgbClr val="002060"/>
                </a:solidFill>
                <a:latin typeface="BankGothic Lt BT" pitchFamily="34" charset="0"/>
              </a:rPr>
              <a:t>Meeting Pattern</a:t>
            </a:r>
            <a:endParaRPr lang="en-US" sz="16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924800" cy="2590800"/>
          </a:xfrm>
        </p:spPr>
        <p:txBody>
          <a:bodyPr>
            <a:normAutofit fontScale="90000"/>
          </a:bodyPr>
          <a:lstStyle/>
          <a:p>
            <a:pPr algn="ct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t/>
            </a:r>
            <a:br>
              <a:rPr lang="en-US" sz="4000" dirty="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Decentralized </a:t>
            </a:r>
            <a:b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br>
            <a:r>
              <a:rPr lang="en-US" sz="4000" dirty="0" smtClean="0">
                <a:solidFill>
                  <a:schemeClr val="tx1">
                    <a:lumMod val="50000"/>
                    <a:lumOff val="50000"/>
                  </a:schemeClr>
                </a:solidFill>
                <a:effectLst>
                  <a:outerShdw blurRad="38100" dist="38100" dir="2700000" algn="tl">
                    <a:srgbClr val="000000">
                      <a:alpha val="43137"/>
                    </a:srgbClr>
                  </a:outerShdw>
                </a:effectLst>
                <a:latin typeface="BankGothic Lt BT" pitchFamily="34" charset="0"/>
              </a:rPr>
              <a:t>Training Seminar</a:t>
            </a:r>
            <a:r>
              <a:rPr lang="en-US" sz="4000" b="0" dirty="0" smtClean="0">
                <a:solidFill>
                  <a:srgbClr val="0070C0"/>
                </a:solidFill>
                <a:effectLst>
                  <a:outerShdw blurRad="38100" dist="38100" dir="2700000" algn="tl">
                    <a:srgbClr val="000000">
                      <a:alpha val="43137"/>
                    </a:srgbClr>
                  </a:outerShdw>
                </a:effectLst>
                <a:latin typeface="BankGothic Lt BT" pitchFamily="34" charset="0"/>
              </a:rPr>
              <a:t/>
            </a:r>
            <a:br>
              <a:rPr lang="en-US" sz="4000" b="0" dirty="0" smtClean="0">
                <a:solidFill>
                  <a:srgbClr val="0070C0"/>
                </a:solidFill>
                <a:effectLst>
                  <a:outerShdw blurRad="38100" dist="38100" dir="2700000" algn="tl">
                    <a:srgbClr val="000000">
                      <a:alpha val="43137"/>
                    </a:srgbClr>
                  </a:outerShdw>
                </a:effectLst>
                <a:latin typeface="BankGothic Lt BT" pitchFamily="34" charset="0"/>
              </a:rPr>
            </a:br>
            <a:r>
              <a:rPr lang="en-US" sz="4900" u="sng" dirty="0">
                <a:solidFill>
                  <a:srgbClr val="0070C0"/>
                </a:solidFill>
                <a:effectLst>
                  <a:outerShdw blurRad="38100" dist="38100" dir="2700000" algn="tl">
                    <a:srgbClr val="000000">
                      <a:alpha val="43137"/>
                    </a:srgbClr>
                  </a:outerShdw>
                </a:effectLst>
                <a:latin typeface="BankGothic Lt BT" pitchFamily="34" charset="0"/>
              </a:rPr>
              <a:t>Session - </a:t>
            </a:r>
            <a:r>
              <a:rPr lang="en-US" sz="4900" u="sng" dirty="0" smtClean="0">
                <a:solidFill>
                  <a:srgbClr val="0070C0"/>
                </a:solidFill>
                <a:effectLst>
                  <a:outerShdw blurRad="38100" dist="38100" dir="2700000" algn="tl">
                    <a:srgbClr val="000000">
                      <a:alpha val="43137"/>
                    </a:srgbClr>
                  </a:outerShdw>
                </a:effectLst>
                <a:latin typeface="BankGothic Lt BT" pitchFamily="34" charset="0"/>
              </a:rPr>
              <a:t>II</a:t>
            </a:r>
            <a:r>
              <a:rPr lang="en-US" sz="4000" u="sng" dirty="0">
                <a:solidFill>
                  <a:srgbClr val="0070C0"/>
                </a:solidFill>
                <a:effectLst>
                  <a:outerShdw blurRad="38100" dist="38100" dir="2700000" algn="tl">
                    <a:srgbClr val="000000">
                      <a:alpha val="43137"/>
                    </a:srgbClr>
                  </a:outerShdw>
                </a:effectLst>
                <a:latin typeface="BankGothic Lt BT" pitchFamily="34" charset="0"/>
              </a:rPr>
              <a:t/>
            </a:r>
            <a:br>
              <a:rPr lang="en-US" sz="4000" u="sng" dirty="0">
                <a:solidFill>
                  <a:srgbClr val="0070C0"/>
                </a:solidFill>
                <a:effectLst>
                  <a:outerShdw blurRad="38100" dist="38100" dir="2700000" algn="tl">
                    <a:srgbClr val="000000">
                      <a:alpha val="43137"/>
                    </a:srgbClr>
                  </a:outerShdw>
                </a:effectLst>
                <a:latin typeface="BankGothic Lt BT" pitchFamily="34" charset="0"/>
              </a:rPr>
            </a:br>
            <a:r>
              <a:rPr lang="en-US" sz="4900" b="0" u="sng" dirty="0" smtClean="0">
                <a:solidFill>
                  <a:srgbClr val="0070C0"/>
                </a:solidFill>
                <a:effectLst>
                  <a:outerShdw blurRad="38100" dist="38100" dir="2700000" algn="tl">
                    <a:srgbClr val="000000">
                      <a:alpha val="43137"/>
                    </a:srgbClr>
                  </a:outerShdw>
                </a:effectLst>
                <a:latin typeface="BankGothic Lt BT" pitchFamily="34" charset="0"/>
              </a:rPr>
              <a:t>Adding New Sections</a:t>
            </a:r>
            <a:endParaRPr lang="en-US" sz="4000" b="0" u="sng" dirty="0">
              <a:solidFill>
                <a:srgbClr val="0070C0"/>
              </a:solidFill>
              <a:effectLst>
                <a:outerShdw blurRad="38100" dist="38100" dir="2700000" algn="tl">
                  <a:srgbClr val="000000">
                    <a:alpha val="43137"/>
                  </a:srgbClr>
                </a:outerShdw>
              </a:effectLst>
              <a:latin typeface="BankGothic Lt BT" pitchFamily="34" charset="0"/>
            </a:endParaRPr>
          </a:p>
        </p:txBody>
      </p:sp>
      <p:sp>
        <p:nvSpPr>
          <p:cNvPr id="3" name="Subtitle 2"/>
          <p:cNvSpPr>
            <a:spLocks noGrp="1"/>
          </p:cNvSpPr>
          <p:nvPr>
            <p:ph type="subTitle" idx="1"/>
          </p:nvPr>
        </p:nvSpPr>
        <p:spPr>
          <a:xfrm>
            <a:off x="609600" y="3886200"/>
            <a:ext cx="6400800" cy="1752600"/>
          </a:xfrm>
        </p:spPr>
        <p:txBody>
          <a:bodyPr>
            <a:noAutofit/>
          </a:bodyPr>
          <a:lstStyle/>
          <a:p>
            <a:r>
              <a:rPr lang="en-US" sz="1800" dirty="0" smtClean="0">
                <a:effectLst>
                  <a:outerShdw blurRad="38100" dist="38100" dir="2700000" algn="tl">
                    <a:srgbClr val="000000">
                      <a:alpha val="43137"/>
                    </a:srgbClr>
                  </a:outerShdw>
                </a:effectLst>
                <a:latin typeface="BankGothic Lt BT" pitchFamily="34" charset="0"/>
              </a:rPr>
              <a:t>Facilities Planning and Scheduling</a:t>
            </a:r>
          </a:p>
          <a:p>
            <a:r>
              <a:rPr lang="en-US" sz="1800" dirty="0" smtClean="0">
                <a:effectLst>
                  <a:outerShdw blurRad="38100" dist="38100" dir="2700000" algn="tl">
                    <a:srgbClr val="000000">
                      <a:alpha val="43137"/>
                    </a:srgbClr>
                  </a:outerShdw>
                </a:effectLst>
                <a:latin typeface="BankGothic Lt BT" pitchFamily="34" charset="0"/>
              </a:rPr>
              <a:t>Fall 2015 Sessions</a:t>
            </a:r>
          </a:p>
          <a:p>
            <a:r>
              <a:rPr lang="en-US" sz="1800" dirty="0" smtClean="0">
                <a:effectLst>
                  <a:outerShdw blurRad="38100" dist="38100" dir="2700000" algn="tl">
                    <a:srgbClr val="000000">
                      <a:alpha val="43137"/>
                    </a:srgbClr>
                  </a:outerShdw>
                </a:effectLst>
                <a:latin typeface="BankGothic Lt BT" pitchFamily="34" charset="0"/>
              </a:rPr>
              <a:t>Banner 8.5</a:t>
            </a:r>
          </a:p>
          <a:p>
            <a:endParaRPr lang="en-US" sz="1800" dirty="0">
              <a:effectLst>
                <a:outerShdw blurRad="38100" dist="38100" dir="2700000" algn="tl">
                  <a:srgbClr val="000000">
                    <a:alpha val="43137"/>
                  </a:srgbClr>
                </a:outerShdw>
              </a:effectLst>
              <a:latin typeface="BankGothic Lt BT" pitchFamily="34" charset="0"/>
            </a:endParaRPr>
          </a:p>
        </p:txBody>
      </p:sp>
      <p:sp>
        <p:nvSpPr>
          <p:cNvPr id="4" name="Footer Placeholder 3"/>
          <p:cNvSpPr>
            <a:spLocks noGrp="1"/>
          </p:cNvSpPr>
          <p:nvPr>
            <p:ph type="ftr" sz="quarter" idx="11"/>
          </p:nvPr>
        </p:nvSpPr>
        <p:spPr>
          <a:xfrm>
            <a:off x="19050" y="6500241"/>
            <a:ext cx="9048750" cy="329184"/>
          </a:xfrm>
        </p:spPr>
        <p:txBody>
          <a:body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3280583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92080"/>
            <a:ext cx="2139696" cy="731920"/>
          </a:xfrm>
        </p:spPr>
        <p:txBody>
          <a:bodyPr>
            <a:normAutofit fontScale="90000"/>
          </a:bodyPr>
          <a:lstStyle/>
          <a:p>
            <a:pPr algn="ctr"/>
            <a:r>
              <a:rPr lang="en-US" u="sng" dirty="0" smtClean="0">
                <a:solidFill>
                  <a:srgbClr val="FF0000"/>
                </a:solidFill>
                <a:latin typeface="BankGothic Lt BT" pitchFamily="34" charset="0"/>
              </a:rPr>
              <a:t>SSASECT</a:t>
            </a:r>
            <a:br>
              <a:rPr lang="en-US" u="sng" dirty="0" smtClean="0">
                <a:solidFill>
                  <a:srgbClr val="FF0000"/>
                </a:solidFill>
                <a:latin typeface="BankGothic Lt BT" pitchFamily="34" charset="0"/>
              </a:rPr>
            </a:br>
            <a:r>
              <a:rPr lang="en-US" u="sng" dirty="0" smtClean="0">
                <a:solidFill>
                  <a:srgbClr val="FF0000"/>
                </a:solidFill>
                <a:latin typeface="BankGothic Lt BT" pitchFamily="34" charset="0"/>
              </a:rPr>
              <a:t>Work screen</a:t>
            </a:r>
            <a:endParaRPr lang="en-US" u="sng" dirty="0">
              <a:solidFill>
                <a:srgbClr val="FF0000"/>
              </a:solidFill>
              <a:latin typeface="BankGothic Lt BT" pitchFamily="34" charset="0"/>
            </a:endParaRPr>
          </a:p>
        </p:txBody>
      </p:sp>
      <p:sp>
        <p:nvSpPr>
          <p:cNvPr id="11" name="Content Placeholder 10"/>
          <p:cNvSpPr>
            <a:spLocks noGrp="1"/>
          </p:cNvSpPr>
          <p:nvPr>
            <p:ph idx="1"/>
          </p:nvPr>
        </p:nvSpPr>
        <p:spPr/>
        <p:txBody>
          <a:bodyPr>
            <a:normAutofit lnSpcReduction="10000"/>
          </a:bodyPr>
          <a:lstStyle/>
          <a:p>
            <a:pPr marL="0" indent="0" algn="ctr">
              <a:buNone/>
            </a:pPr>
            <a:r>
              <a:rPr lang="en-US" u="sng" dirty="0">
                <a:solidFill>
                  <a:srgbClr val="0070C0"/>
                </a:solidFill>
                <a:latin typeface="BankGothic Lt BT" pitchFamily="34" charset="0"/>
              </a:rPr>
              <a:t>Adding New </a:t>
            </a:r>
            <a:r>
              <a:rPr lang="en-US" u="sng" dirty="0" smtClean="0">
                <a:solidFill>
                  <a:srgbClr val="0070C0"/>
                </a:solidFill>
                <a:latin typeface="BankGothic Lt BT" pitchFamily="34" charset="0"/>
              </a:rPr>
              <a:t>Sections</a:t>
            </a:r>
          </a:p>
          <a:p>
            <a:pPr marL="0" indent="0" algn="ctr">
              <a:buNone/>
            </a:pPr>
            <a:endParaRPr lang="en-US" u="sng" dirty="0">
              <a:solidFill>
                <a:srgbClr val="0070C0"/>
              </a:solidFill>
              <a:effectLst>
                <a:outerShdw blurRad="38100" dist="38100" dir="2700000" algn="tl">
                  <a:srgbClr val="000000">
                    <a:alpha val="43137"/>
                  </a:srgbClr>
                </a:outerShdw>
              </a:effectLst>
              <a:latin typeface="BankGothic Lt BT" pitchFamily="34" charset="0"/>
            </a:endParaRPr>
          </a:p>
          <a:p>
            <a:pPr marL="0" indent="0" algn="ctr">
              <a:buNone/>
            </a:pPr>
            <a:endParaRPr lang="en-US" u="sng" dirty="0" smtClean="0">
              <a:solidFill>
                <a:srgbClr val="0070C0"/>
              </a:solidFill>
              <a:effectLst>
                <a:outerShdw blurRad="38100" dist="38100" dir="2700000" algn="tl">
                  <a:srgbClr val="000000">
                    <a:alpha val="43137"/>
                  </a:srgbClr>
                </a:outerShdw>
              </a:effectLst>
              <a:latin typeface="BankGothic Lt BT" pitchFamily="34" charset="0"/>
            </a:endParaRPr>
          </a:p>
          <a:p>
            <a:pPr marL="0" indent="0" algn="ctr">
              <a:buNone/>
            </a:pPr>
            <a:endParaRPr lang="en-US" u="sng" dirty="0">
              <a:solidFill>
                <a:srgbClr val="0070C0"/>
              </a:solidFill>
              <a:effectLst>
                <a:outerShdw blurRad="38100" dist="38100" dir="2700000" algn="tl">
                  <a:srgbClr val="000000">
                    <a:alpha val="43137"/>
                  </a:srgbClr>
                </a:outerShdw>
              </a:effectLst>
              <a:latin typeface="BankGothic Lt BT" pitchFamily="34" charset="0"/>
            </a:endParaRPr>
          </a:p>
          <a:p>
            <a:pPr marL="0" indent="0" algn="ctr">
              <a:buNone/>
            </a:pPr>
            <a:endParaRPr lang="en-US" u="sng" dirty="0" smtClean="0">
              <a:solidFill>
                <a:srgbClr val="0070C0"/>
              </a:solidFill>
              <a:effectLst>
                <a:outerShdw blurRad="38100" dist="38100" dir="2700000" algn="tl">
                  <a:srgbClr val="000000">
                    <a:alpha val="43137"/>
                  </a:srgbClr>
                </a:outerShdw>
              </a:effectLst>
              <a:latin typeface="BankGothic Lt BT" pitchFamily="34" charset="0"/>
            </a:endParaRPr>
          </a:p>
          <a:p>
            <a:pPr marL="0" indent="0" algn="ctr">
              <a:buNone/>
            </a:pPr>
            <a:endParaRPr lang="en-US" u="sng" dirty="0">
              <a:solidFill>
                <a:srgbClr val="0070C0"/>
              </a:solidFill>
              <a:effectLst>
                <a:outerShdw blurRad="38100" dist="38100" dir="2700000" algn="tl">
                  <a:srgbClr val="000000">
                    <a:alpha val="43137"/>
                  </a:srgbClr>
                </a:outerShdw>
              </a:effectLst>
              <a:latin typeface="BankGothic Lt BT" pitchFamily="34" charset="0"/>
            </a:endParaRPr>
          </a:p>
          <a:p>
            <a:pPr marL="0" indent="0" algn="ctr">
              <a:buNone/>
            </a:pPr>
            <a:endParaRPr lang="en-US" u="sng" dirty="0" smtClean="0">
              <a:solidFill>
                <a:srgbClr val="0070C0"/>
              </a:solidFill>
              <a:effectLst>
                <a:outerShdw blurRad="38100" dist="38100" dir="2700000" algn="tl">
                  <a:srgbClr val="000000">
                    <a:alpha val="43137"/>
                  </a:srgbClr>
                </a:outerShdw>
              </a:effectLst>
              <a:latin typeface="BankGothic Lt BT" pitchFamily="34" charset="0"/>
            </a:endParaRPr>
          </a:p>
          <a:p>
            <a:pPr marL="0" indent="0" algn="ctr">
              <a:buNone/>
            </a:pPr>
            <a:endParaRPr lang="en-US" u="sng" dirty="0">
              <a:solidFill>
                <a:srgbClr val="0070C0"/>
              </a:solidFill>
              <a:effectLst>
                <a:outerShdw blurRad="38100" dist="38100" dir="2700000" algn="tl">
                  <a:srgbClr val="000000">
                    <a:alpha val="43137"/>
                  </a:srgbClr>
                </a:outerShdw>
              </a:effectLst>
              <a:latin typeface="BankGothic Lt BT" pitchFamily="34" charset="0"/>
            </a:endParaRPr>
          </a:p>
          <a:p>
            <a:pPr marL="0" indent="0">
              <a:buNone/>
            </a:pPr>
            <a:endParaRPr lang="en-US" sz="1600" u="sng" dirty="0" smtClean="0">
              <a:solidFill>
                <a:srgbClr val="0070C0"/>
              </a:solidFill>
              <a:effectLst>
                <a:outerShdw blurRad="38100" dist="38100" dir="2700000" algn="tl">
                  <a:srgbClr val="000000">
                    <a:alpha val="43137"/>
                  </a:srgbClr>
                </a:outerShdw>
              </a:effectLst>
              <a:latin typeface="BankGothic Lt BT" pitchFamily="34" charset="0"/>
            </a:endParaRPr>
          </a:p>
          <a:p>
            <a:pPr marL="0" indent="0">
              <a:buNone/>
            </a:pPr>
            <a:endParaRPr lang="en-US" sz="1600" dirty="0" smtClean="0">
              <a:solidFill>
                <a:srgbClr val="FF0000"/>
              </a:solidFill>
              <a:latin typeface="BankGothic Lt BT" pitchFamily="34" charset="0"/>
            </a:endParaRPr>
          </a:p>
          <a:p>
            <a:pPr marL="0" indent="0">
              <a:buNone/>
            </a:pPr>
            <a:r>
              <a:rPr lang="en-US" sz="1600" dirty="0" smtClean="0">
                <a:solidFill>
                  <a:srgbClr val="FF0000"/>
                </a:solidFill>
                <a:latin typeface="BankGothic Lt BT" pitchFamily="34" charset="0"/>
              </a:rPr>
              <a:t>Required Information to generate CRN.  </a:t>
            </a:r>
          </a:p>
          <a:p>
            <a:pPr marL="0" indent="0">
              <a:buNone/>
            </a:pPr>
            <a:r>
              <a:rPr lang="en-US" sz="1600" dirty="0" smtClean="0">
                <a:solidFill>
                  <a:srgbClr val="FF0000"/>
                </a:solidFill>
                <a:latin typeface="BankGothic Lt BT" pitchFamily="34" charset="0"/>
              </a:rPr>
              <a:t>Information on subsequent tabs must be completed to validate added section.</a:t>
            </a:r>
            <a:endParaRPr lang="en-US" dirty="0"/>
          </a:p>
        </p:txBody>
      </p:sp>
      <p:sp>
        <p:nvSpPr>
          <p:cNvPr id="12" name="Text Placeholder 11"/>
          <p:cNvSpPr>
            <a:spLocks noGrp="1"/>
          </p:cNvSpPr>
          <p:nvPr>
            <p:ph type="body" sz="half" idx="2"/>
          </p:nvPr>
        </p:nvSpPr>
        <p:spPr>
          <a:xfrm>
            <a:off x="457201" y="1676400"/>
            <a:ext cx="2139696" cy="4495800"/>
          </a:xfrm>
        </p:spPr>
        <p:txBody>
          <a:bodyPr>
            <a:normAutofit lnSpcReduction="10000"/>
          </a:bodyPr>
          <a:lstStyle/>
          <a:p>
            <a:pPr>
              <a:buClr>
                <a:srgbClr val="002060"/>
              </a:buClr>
            </a:pPr>
            <a:r>
              <a:rPr lang="en-US" dirty="0" smtClean="0">
                <a:solidFill>
                  <a:srgbClr val="002060"/>
                </a:solidFill>
                <a:latin typeface="BankGothic Lt BT" pitchFamily="34" charset="0"/>
              </a:rPr>
              <a:t>Enter Semester</a:t>
            </a:r>
          </a:p>
          <a:p>
            <a:pPr>
              <a:buClr>
                <a:srgbClr val="002060"/>
              </a:buClr>
            </a:pPr>
            <a:r>
              <a:rPr lang="en-US" dirty="0" smtClean="0">
                <a:solidFill>
                  <a:srgbClr val="002060"/>
                </a:solidFill>
                <a:latin typeface="BankGothic Lt BT" pitchFamily="34" charset="0"/>
              </a:rPr>
              <a:t>CRN = </a:t>
            </a:r>
            <a:r>
              <a:rPr lang="en-US" b="1" dirty="0" smtClean="0">
                <a:solidFill>
                  <a:srgbClr val="002060"/>
                </a:solidFill>
                <a:latin typeface="BankGothic Lt BT" pitchFamily="34" charset="0"/>
              </a:rPr>
              <a:t>ADD</a:t>
            </a:r>
          </a:p>
          <a:p>
            <a:pPr>
              <a:buClr>
                <a:srgbClr val="002060"/>
              </a:buClr>
            </a:pPr>
            <a:r>
              <a:rPr lang="en-US" dirty="0" smtClean="0">
                <a:solidFill>
                  <a:srgbClr val="002060"/>
                </a:solidFill>
                <a:latin typeface="BankGothic Lt BT" pitchFamily="34" charset="0"/>
              </a:rPr>
              <a:t>For new screen</a:t>
            </a:r>
          </a:p>
          <a:p>
            <a:pPr>
              <a:buClr>
                <a:srgbClr val="002060"/>
              </a:buClr>
            </a:pPr>
            <a:endParaRPr lang="en-US" dirty="0" smtClean="0">
              <a:solidFill>
                <a:srgbClr val="002060"/>
              </a:solidFill>
              <a:latin typeface="BankGothic Lt BT" pitchFamily="34" charset="0"/>
            </a:endParaRPr>
          </a:p>
          <a:p>
            <a:pPr marL="285750" indent="-285750">
              <a:buClr>
                <a:srgbClr val="002060"/>
              </a:buClr>
              <a:buFont typeface="Wingdings" pitchFamily="2" charset="2"/>
              <a:buChar char="ü"/>
            </a:pPr>
            <a:r>
              <a:rPr lang="en-US" dirty="0" smtClean="0">
                <a:solidFill>
                  <a:srgbClr val="002060"/>
                </a:solidFill>
                <a:latin typeface="BankGothic Lt BT" pitchFamily="34" charset="0"/>
              </a:rPr>
              <a:t>Use </a:t>
            </a:r>
            <a:r>
              <a:rPr lang="en-US" u="sng" dirty="0" smtClean="0">
                <a:solidFill>
                  <a:srgbClr val="002060"/>
                </a:solidFill>
                <a:latin typeface="BankGothic Lt BT" pitchFamily="34" charset="0"/>
              </a:rPr>
              <a:t>TAB</a:t>
            </a:r>
            <a:r>
              <a:rPr lang="en-US" dirty="0" smtClean="0">
                <a:solidFill>
                  <a:srgbClr val="002060"/>
                </a:solidFill>
                <a:latin typeface="BankGothic Lt BT" pitchFamily="34" charset="0"/>
              </a:rPr>
              <a:t> to move</a:t>
            </a:r>
          </a:p>
          <a:p>
            <a:pPr marL="285750" indent="-285750">
              <a:buClr>
                <a:srgbClr val="002060"/>
              </a:buClr>
              <a:buFont typeface="Wingdings" pitchFamily="2" charset="2"/>
              <a:buChar char="ü"/>
            </a:pPr>
            <a:endParaRPr lang="en-US" dirty="0" smtClean="0">
              <a:solidFill>
                <a:srgbClr val="002060"/>
              </a:solidFill>
              <a:latin typeface="BankGothic Lt BT" pitchFamily="34" charset="0"/>
            </a:endParaRPr>
          </a:p>
          <a:p>
            <a:pPr marL="285750" indent="-285750">
              <a:buClr>
                <a:srgbClr val="002060"/>
              </a:buClr>
              <a:buFont typeface="Wingdings" pitchFamily="2" charset="2"/>
              <a:buChar char="ü"/>
            </a:pPr>
            <a:r>
              <a:rPr lang="en-US" dirty="0" smtClean="0">
                <a:solidFill>
                  <a:srgbClr val="002060"/>
                </a:solidFill>
                <a:latin typeface="BankGothic Lt BT" pitchFamily="34" charset="0"/>
              </a:rPr>
              <a:t>Not active until you hit SAVE and entered info on all tabs</a:t>
            </a:r>
          </a:p>
          <a:p>
            <a:pPr>
              <a:buClr>
                <a:srgbClr val="002060"/>
              </a:buClr>
            </a:pPr>
            <a:endParaRPr lang="en-US" dirty="0" smtClean="0">
              <a:solidFill>
                <a:srgbClr val="002060"/>
              </a:solidFill>
              <a:latin typeface="BankGothic Lt BT" pitchFamily="34" charset="0"/>
            </a:endParaRPr>
          </a:p>
          <a:p>
            <a:pPr marL="285750" indent="-285750">
              <a:buClr>
                <a:srgbClr val="002060"/>
              </a:buClr>
              <a:buFont typeface="Wingdings" pitchFamily="2" charset="2"/>
              <a:buChar char="ü"/>
            </a:pPr>
            <a:r>
              <a:rPr lang="en-US" dirty="0" smtClean="0">
                <a:solidFill>
                  <a:srgbClr val="002060"/>
                </a:solidFill>
                <a:latin typeface="BankGothic Lt BT" pitchFamily="34" charset="0"/>
              </a:rPr>
              <a:t>Credit and Bill Hours must match (populate from catalog)</a:t>
            </a:r>
          </a:p>
          <a:p>
            <a:pPr>
              <a:buClr>
                <a:srgbClr val="002060"/>
              </a:buClr>
            </a:pPr>
            <a:endParaRPr lang="en-US" dirty="0" smtClean="0">
              <a:solidFill>
                <a:srgbClr val="002060"/>
              </a:solidFill>
              <a:latin typeface="BankGothic Lt BT" pitchFamily="34" charset="0"/>
            </a:endParaRPr>
          </a:p>
          <a:p>
            <a:pPr marL="285750" indent="-285750">
              <a:buClr>
                <a:srgbClr val="002060"/>
              </a:buClr>
              <a:buFont typeface="Wingdings" pitchFamily="2" charset="2"/>
              <a:buChar char="ü"/>
            </a:pPr>
            <a:r>
              <a:rPr lang="en-US" dirty="0" smtClean="0">
                <a:solidFill>
                  <a:srgbClr val="002060"/>
                </a:solidFill>
                <a:latin typeface="BankGothic Lt BT" pitchFamily="34" charset="0"/>
              </a:rPr>
              <a:t>Flexible title sections must be assigned by Registrar’s Office</a:t>
            </a:r>
            <a:endParaRPr lang="en-US" dirty="0">
              <a:solidFill>
                <a:srgbClr val="002060"/>
              </a:solidFill>
              <a:latin typeface="BankGothic Lt BT" pitchFamily="34" charset="0"/>
            </a:endParaRPr>
          </a:p>
          <a:p>
            <a:pPr>
              <a:buClr>
                <a:srgbClr val="002060"/>
              </a:buClr>
            </a:pPr>
            <a:endParaRPr lang="en-US" dirty="0">
              <a:solidFill>
                <a:srgbClr val="002060"/>
              </a:solidFill>
              <a:latin typeface="BankGothic Lt BT" pitchFamily="34" charset="0"/>
            </a:endParaRPr>
          </a:p>
        </p:txBody>
      </p:sp>
      <p:sp>
        <p:nvSpPr>
          <p:cNvPr id="10"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cxnSp>
        <p:nvCxnSpPr>
          <p:cNvPr id="14" name="Straight Arrow Connector 13"/>
          <p:cNvCxnSpPr/>
          <p:nvPr/>
        </p:nvCxnSpPr>
        <p:spPr>
          <a:xfrm>
            <a:off x="1962446" y="2057400"/>
            <a:ext cx="926983"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2889429" y="1295400"/>
            <a:ext cx="5879741" cy="4176819"/>
          </a:xfrm>
          <a:prstGeom prst="rect">
            <a:avLst/>
          </a:prstGeom>
        </p:spPr>
      </p:pic>
      <p:sp>
        <p:nvSpPr>
          <p:cNvPr id="9" name="TextBox 8"/>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3791243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792080"/>
            <a:ext cx="2139696" cy="655720"/>
          </a:xfrm>
        </p:spPr>
        <p:txBody>
          <a:bodyPr/>
          <a:lstStyle/>
          <a:p>
            <a:pPr algn="ctr"/>
            <a:r>
              <a:rPr lang="en-US" sz="1800" u="sng" dirty="0" smtClean="0">
                <a:solidFill>
                  <a:srgbClr val="FF0000"/>
                </a:solidFill>
                <a:latin typeface="BankGothic Lt BT" pitchFamily="34" charset="0"/>
              </a:rPr>
              <a:t>Adding a new section</a:t>
            </a:r>
            <a:endParaRPr lang="en-US" sz="1800" u="sng" dirty="0">
              <a:solidFill>
                <a:srgbClr val="FF0000"/>
              </a:solidFill>
              <a:latin typeface="BankGothic Lt BT" pitchFamily="34" charset="0"/>
            </a:endParaRPr>
          </a:p>
        </p:txBody>
      </p:sp>
      <p:sp>
        <p:nvSpPr>
          <p:cNvPr id="9" name="Content Placeholder 8"/>
          <p:cNvSpPr>
            <a:spLocks noGrp="1"/>
          </p:cNvSpPr>
          <p:nvPr>
            <p:ph idx="1"/>
          </p:nvPr>
        </p:nvSpPr>
        <p:spPr/>
        <p:txBody>
          <a:bodyPr/>
          <a:lstStyle/>
          <a:p>
            <a:pPr marL="0" indent="0">
              <a:buNone/>
            </a:pPr>
            <a:r>
              <a:rPr lang="en-US" u="sng" dirty="0" smtClean="0">
                <a:solidFill>
                  <a:srgbClr val="FF0000"/>
                </a:solidFill>
                <a:latin typeface="BankGothic Lt BT" pitchFamily="34" charset="0"/>
              </a:rPr>
              <a:t>Special </a:t>
            </a:r>
            <a:r>
              <a:rPr lang="en-US" u="sng" dirty="0">
                <a:solidFill>
                  <a:srgbClr val="FF0000"/>
                </a:solidFill>
                <a:latin typeface="BankGothic Lt BT" pitchFamily="34" charset="0"/>
              </a:rPr>
              <a:t>Notes</a:t>
            </a:r>
          </a:p>
          <a:p>
            <a:endParaRPr lang="en-US" dirty="0" smtClean="0">
              <a:solidFill>
                <a:srgbClr val="0070C0"/>
              </a:solidFill>
              <a:latin typeface="BankGothic Lt BT" pitchFamily="34" charset="0"/>
            </a:endParaRPr>
          </a:p>
          <a:p>
            <a:endParaRPr lang="en-US" dirty="0">
              <a:solidFill>
                <a:srgbClr val="0070C0"/>
              </a:solidFill>
              <a:latin typeface="BankGothic Lt BT" pitchFamily="34" charset="0"/>
            </a:endParaRPr>
          </a:p>
          <a:p>
            <a:endParaRPr lang="en-US" dirty="0">
              <a:solidFill>
                <a:srgbClr val="0070C0"/>
              </a:solidFill>
              <a:latin typeface="BankGothic Lt BT" pitchFamily="34" charset="0"/>
            </a:endParaRPr>
          </a:p>
        </p:txBody>
      </p:sp>
      <p:sp>
        <p:nvSpPr>
          <p:cNvPr id="10" name="Text Placeholder 9"/>
          <p:cNvSpPr>
            <a:spLocks noGrp="1"/>
          </p:cNvSpPr>
          <p:nvPr>
            <p:ph type="body" sz="half" idx="2"/>
          </p:nvPr>
        </p:nvSpPr>
        <p:spPr>
          <a:xfrm>
            <a:off x="457200" y="1373408"/>
            <a:ext cx="2139696" cy="4926367"/>
          </a:xfrm>
        </p:spPr>
        <p:txBody>
          <a:bodyPr/>
          <a:lstStyle/>
          <a:p>
            <a:pPr>
              <a:buClr>
                <a:srgbClr val="002060"/>
              </a:buClr>
            </a:pPr>
            <a:endParaRPr lang="en-US" b="1" dirty="0" smtClean="0">
              <a:solidFill>
                <a:srgbClr val="002060"/>
              </a:solidFill>
              <a:latin typeface="BankGothic Lt BT" pitchFamily="34" charset="0"/>
            </a:endParaRPr>
          </a:p>
          <a:p>
            <a:pPr>
              <a:buClr>
                <a:srgbClr val="002060"/>
              </a:buClr>
            </a:pPr>
            <a:endParaRPr lang="en-US" b="1" dirty="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Permanent Course Titles come from Catalog</a:t>
            </a:r>
          </a:p>
          <a:p>
            <a:pPr>
              <a:buClr>
                <a:srgbClr val="002060"/>
              </a:buClr>
            </a:pPr>
            <a:r>
              <a:rPr lang="en-US" b="1" dirty="0" smtClean="0">
                <a:solidFill>
                  <a:srgbClr val="002060"/>
                </a:solidFill>
                <a:latin typeface="BankGothic Lt BT" pitchFamily="34" charset="0"/>
              </a:rPr>
              <a:t>DO NOT CHANGE</a:t>
            </a:r>
          </a:p>
          <a:p>
            <a:pPr>
              <a:buClr>
                <a:srgbClr val="002060"/>
              </a:buClr>
            </a:pPr>
            <a:r>
              <a:rPr lang="en-US" dirty="0">
                <a:solidFill>
                  <a:srgbClr val="FF0000"/>
                </a:solidFill>
              </a:rPr>
              <a:t>* Flexible Titles must be requested through </a:t>
            </a:r>
            <a:r>
              <a:rPr lang="en-US" dirty="0" smtClean="0">
                <a:solidFill>
                  <a:srgbClr val="FF0000"/>
                </a:solidFill>
              </a:rPr>
              <a:t>Registrar’s Office *</a:t>
            </a:r>
            <a:endParaRPr lang="en-US" dirty="0">
              <a:solidFill>
                <a:srgbClr val="FF0000"/>
              </a:solidFill>
            </a:endParaRPr>
          </a:p>
          <a:p>
            <a:pPr>
              <a:buClr>
                <a:srgbClr val="002060"/>
              </a:buClr>
            </a:pPr>
            <a:endParaRPr lang="en-US" b="1" dirty="0" smtClean="0">
              <a:solidFill>
                <a:srgbClr val="002060"/>
              </a:solidFill>
              <a:latin typeface="BankGothic Lt BT" pitchFamily="34" charset="0"/>
            </a:endParaRPr>
          </a:p>
          <a:p>
            <a:pPr>
              <a:buClr>
                <a:srgbClr val="002060"/>
              </a:buClr>
            </a:pPr>
            <a:r>
              <a:rPr lang="en-US" b="1" dirty="0" smtClean="0">
                <a:solidFill>
                  <a:srgbClr val="002060"/>
                </a:solidFill>
                <a:latin typeface="BankGothic Lt BT" pitchFamily="34" charset="0"/>
              </a:rPr>
              <a:t>Campus </a:t>
            </a:r>
            <a:r>
              <a:rPr lang="en-US" b="1" dirty="0">
                <a:solidFill>
                  <a:srgbClr val="002060"/>
                </a:solidFill>
                <a:latin typeface="BankGothic Lt BT" pitchFamily="34" charset="0"/>
              </a:rPr>
              <a:t>Code</a:t>
            </a:r>
          </a:p>
          <a:p>
            <a:pPr>
              <a:buClr>
                <a:srgbClr val="002060"/>
              </a:buClr>
            </a:pPr>
            <a:r>
              <a:rPr lang="en-US" b="1" dirty="0">
                <a:solidFill>
                  <a:srgbClr val="002060"/>
                </a:solidFill>
                <a:latin typeface="BankGothic Lt BT" pitchFamily="34" charset="0"/>
              </a:rPr>
              <a:t>CWA</a:t>
            </a:r>
            <a:r>
              <a:rPr lang="en-US" dirty="0">
                <a:solidFill>
                  <a:srgbClr val="002060"/>
                </a:solidFill>
                <a:latin typeface="BankGothic Lt BT" pitchFamily="34" charset="0"/>
              </a:rPr>
              <a:t> = </a:t>
            </a:r>
            <a:r>
              <a:rPr lang="en-US" dirty="0" smtClean="0">
                <a:solidFill>
                  <a:srgbClr val="002060"/>
                </a:solidFill>
                <a:latin typeface="BankGothic Lt BT" pitchFamily="34" charset="0"/>
              </a:rPr>
              <a:t>All courses</a:t>
            </a:r>
          </a:p>
          <a:p>
            <a:pPr>
              <a:buClr>
                <a:srgbClr val="002060"/>
              </a:buClr>
            </a:pPr>
            <a:r>
              <a:rPr lang="en-US" b="1" dirty="0" smtClean="0">
                <a:solidFill>
                  <a:srgbClr val="FF0000"/>
                </a:solidFill>
                <a:latin typeface="BankGothic Lt BT" pitchFamily="34" charset="0"/>
              </a:rPr>
              <a:t>Instructional Method:</a:t>
            </a:r>
          </a:p>
          <a:p>
            <a:pPr>
              <a:buClr>
                <a:srgbClr val="002060"/>
              </a:buClr>
            </a:pPr>
            <a:r>
              <a:rPr lang="en-US" dirty="0" smtClean="0">
                <a:solidFill>
                  <a:srgbClr val="FF0000"/>
                </a:solidFill>
                <a:latin typeface="BankGothic Lt BT" pitchFamily="34" charset="0"/>
              </a:rPr>
              <a:t>WEBOC if Academic Innovation</a:t>
            </a:r>
            <a:endParaRPr lang="en-US" dirty="0">
              <a:solidFill>
                <a:srgbClr val="FF0000"/>
              </a:solidFill>
              <a:latin typeface="BankGothic Lt BT" pitchFamily="34" charset="0"/>
            </a:endParaRPr>
          </a:p>
          <a:p>
            <a:pPr>
              <a:buClr>
                <a:srgbClr val="002060"/>
              </a:buClr>
            </a:pPr>
            <a:endParaRPr lang="en-US" b="1" dirty="0" smtClean="0">
              <a:solidFill>
                <a:srgbClr val="002060"/>
              </a:solidFill>
              <a:latin typeface="BankGothic Lt BT" pitchFamily="34" charset="0"/>
            </a:endParaRPr>
          </a:p>
          <a:p>
            <a:pPr>
              <a:buClr>
                <a:srgbClr val="002060"/>
              </a:buClr>
            </a:pPr>
            <a:r>
              <a:rPr lang="en-US" b="1" dirty="0" smtClean="0">
                <a:solidFill>
                  <a:srgbClr val="002060"/>
                </a:solidFill>
                <a:latin typeface="BankGothic Lt BT" pitchFamily="34" charset="0"/>
              </a:rPr>
              <a:t>Integration </a:t>
            </a:r>
            <a:r>
              <a:rPr lang="en-US" b="1" dirty="0">
                <a:solidFill>
                  <a:srgbClr val="002060"/>
                </a:solidFill>
                <a:latin typeface="BankGothic Lt BT" pitchFamily="34" charset="0"/>
              </a:rPr>
              <a:t>Partner </a:t>
            </a:r>
            <a:endParaRPr lang="en-US" b="1" i="1" dirty="0">
              <a:solidFill>
                <a:srgbClr val="0070C0"/>
              </a:solidFill>
              <a:latin typeface="BankGothic Lt BT" pitchFamily="34" charset="0"/>
            </a:endParaRPr>
          </a:p>
          <a:p>
            <a:pPr>
              <a:buClr>
                <a:srgbClr val="002060"/>
              </a:buClr>
            </a:pPr>
            <a:r>
              <a:rPr lang="en-US" dirty="0" smtClean="0">
                <a:solidFill>
                  <a:srgbClr val="002060"/>
                </a:solidFill>
                <a:latin typeface="BankGothic Lt BT" pitchFamily="34" charset="0"/>
              </a:rPr>
              <a:t>Always </a:t>
            </a:r>
            <a:r>
              <a:rPr lang="en-US" dirty="0">
                <a:solidFill>
                  <a:srgbClr val="002060"/>
                </a:solidFill>
                <a:latin typeface="BankGothic Lt BT" pitchFamily="34" charset="0"/>
              </a:rPr>
              <a:t>= </a:t>
            </a:r>
            <a:r>
              <a:rPr lang="en-US" b="1" dirty="0" smtClean="0">
                <a:solidFill>
                  <a:srgbClr val="FF0000"/>
                </a:solidFill>
                <a:latin typeface="BankGothic Lt BT" pitchFamily="34" charset="0"/>
              </a:rPr>
              <a:t>Blank as of Spring 2017</a:t>
            </a:r>
            <a:endParaRPr lang="en-US" b="1" dirty="0">
              <a:solidFill>
                <a:srgbClr val="FF0000"/>
              </a:solidFill>
              <a:latin typeface="BankGothic Lt BT" pitchFamily="34" charset="0"/>
            </a:endParaRPr>
          </a:p>
          <a:p>
            <a:pPr>
              <a:buClr>
                <a:srgbClr val="002060"/>
              </a:buClr>
            </a:pPr>
            <a:endParaRPr lang="en-US" b="1" dirty="0">
              <a:solidFill>
                <a:srgbClr val="002060"/>
              </a:solidFill>
              <a:latin typeface="BankGothic Lt BT" pitchFamily="34" charset="0"/>
            </a:endParaRPr>
          </a:p>
        </p:txBody>
      </p:sp>
      <p:sp>
        <p:nvSpPr>
          <p:cNvPr id="11"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6" y="1406230"/>
            <a:ext cx="58483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048000" y="3124200"/>
            <a:ext cx="1981200" cy="1524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3657600"/>
            <a:ext cx="2209800" cy="1524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96000" y="2743200"/>
            <a:ext cx="2438400" cy="5334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27" name="Straight Arrow Connector 5126"/>
          <p:cNvCxnSpPr/>
          <p:nvPr/>
        </p:nvCxnSpPr>
        <p:spPr>
          <a:xfrm flipV="1">
            <a:off x="7086600" y="3276600"/>
            <a:ext cx="0" cy="2438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30" name="TextBox 5129"/>
          <p:cNvSpPr txBox="1"/>
          <p:nvPr/>
        </p:nvSpPr>
        <p:spPr>
          <a:xfrm>
            <a:off x="2924176" y="5715000"/>
            <a:ext cx="5610224" cy="830997"/>
          </a:xfrm>
          <a:prstGeom prst="rect">
            <a:avLst/>
          </a:prstGeom>
          <a:noFill/>
          <a:ln w="9525">
            <a:solidFill>
              <a:srgbClr val="FF0000"/>
            </a:solidFill>
          </a:ln>
        </p:spPr>
        <p:txBody>
          <a:bodyPr wrap="square" rtlCol="0">
            <a:spAutoFit/>
          </a:bodyPr>
          <a:lstStyle/>
          <a:p>
            <a:r>
              <a:rPr lang="en-US" sz="1600" dirty="0" smtClean="0">
                <a:solidFill>
                  <a:srgbClr val="002060"/>
                </a:solidFill>
                <a:latin typeface="BankGothic Lt BT" pitchFamily="34" charset="0"/>
              </a:rPr>
              <a:t>Credit/Bill Hours = Fixed or Variable</a:t>
            </a:r>
          </a:p>
          <a:p>
            <a:r>
              <a:rPr lang="en-US" sz="1600" dirty="0" smtClean="0">
                <a:solidFill>
                  <a:srgbClr val="002060"/>
                </a:solidFill>
                <a:latin typeface="BankGothic Lt BT" pitchFamily="34" charset="0"/>
              </a:rPr>
              <a:t>Populates automatically from Catalog</a:t>
            </a:r>
          </a:p>
          <a:p>
            <a:r>
              <a:rPr lang="en-US" sz="1600" dirty="0" smtClean="0">
                <a:solidFill>
                  <a:srgbClr val="002060"/>
                </a:solidFill>
                <a:latin typeface="BankGothic Lt BT" pitchFamily="34" charset="0"/>
              </a:rPr>
              <a:t>Can fix at the section level only if variable option given</a:t>
            </a:r>
            <a:endParaRPr lang="en-US" sz="1600" dirty="0">
              <a:solidFill>
                <a:srgbClr val="002060"/>
              </a:solidFill>
              <a:latin typeface="BankGothic Lt BT" pitchFamily="34" charset="0"/>
            </a:endParaRPr>
          </a:p>
        </p:txBody>
      </p:sp>
      <p:cxnSp>
        <p:nvCxnSpPr>
          <p:cNvPr id="5141" name="Elbow Connector 5140"/>
          <p:cNvCxnSpPr/>
          <p:nvPr/>
        </p:nvCxnSpPr>
        <p:spPr>
          <a:xfrm>
            <a:off x="2133600" y="2530281"/>
            <a:ext cx="2667000" cy="212919"/>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47" name="Straight Arrow Connector 5146"/>
          <p:cNvCxnSpPr>
            <a:stCxn id="10" idx="3"/>
          </p:cNvCxnSpPr>
          <p:nvPr/>
        </p:nvCxnSpPr>
        <p:spPr>
          <a:xfrm flipV="1">
            <a:off x="2596896" y="3301389"/>
            <a:ext cx="856733" cy="5352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49" name="Straight Arrow Connector 5148"/>
          <p:cNvCxnSpPr/>
          <p:nvPr/>
        </p:nvCxnSpPr>
        <p:spPr>
          <a:xfrm flipV="1">
            <a:off x="2336495" y="3853238"/>
            <a:ext cx="1555801" cy="11664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92296" y="3674246"/>
            <a:ext cx="304800"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43400" y="3674246"/>
            <a:ext cx="914400" cy="76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9594607">
            <a:off x="2884309" y="3274239"/>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41718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70C0"/>
                </a:solidFill>
                <a:latin typeface="BankGothic Lt BT" pitchFamily="34" charset="0"/>
              </a:rPr>
              <a:t>Production Banner Access:</a:t>
            </a:r>
            <a:endParaRPr lang="en-US" u="sng" dirty="0">
              <a:solidFill>
                <a:srgbClr val="0070C0"/>
              </a:solidFill>
              <a:latin typeface="BankGothic Lt BT" pitchFamily="34" charset="0"/>
            </a:endParaRPr>
          </a:p>
        </p:txBody>
      </p:sp>
      <p:sp>
        <p:nvSpPr>
          <p:cNvPr id="6" name="Content Placeholder 5"/>
          <p:cNvSpPr>
            <a:spLocks noGrp="1"/>
          </p:cNvSpPr>
          <p:nvPr>
            <p:ph idx="1"/>
          </p:nvPr>
        </p:nvSpPr>
        <p:spPr/>
        <p:txBody>
          <a:bodyPr>
            <a:normAutofit/>
          </a:bodyPr>
          <a:lstStyle/>
          <a:p>
            <a:pPr marL="0" indent="0" algn="ctr">
              <a:buNone/>
            </a:pPr>
            <a:r>
              <a:rPr lang="en-US" sz="2800" dirty="0" smtClean="0">
                <a:latin typeface="BankGothic Lt BT" pitchFamily="34" charset="0"/>
                <a:hlinkClick r:id="rId3"/>
              </a:rPr>
              <a:t>Log on To Banner</a:t>
            </a:r>
          </a:p>
          <a:p>
            <a:pPr marL="0" indent="0" algn="ctr">
              <a:buNone/>
            </a:pPr>
            <a:r>
              <a:rPr lang="en-US" sz="2800" dirty="0" smtClean="0">
                <a:latin typeface="BankGothic Lt BT" pitchFamily="34" charset="0"/>
                <a:hlinkClick r:id="rId3"/>
              </a:rPr>
              <a:t>http</a:t>
            </a:r>
            <a:r>
              <a:rPr lang="en-US" sz="2800" dirty="0">
                <a:latin typeface="BankGothic Lt BT" pitchFamily="34" charset="0"/>
                <a:hlinkClick r:id="rId3"/>
              </a:rPr>
              <a:t>://</a:t>
            </a:r>
            <a:r>
              <a:rPr lang="en-US" sz="2800" dirty="0" smtClean="0">
                <a:latin typeface="BankGothic Lt BT" pitchFamily="34" charset="0"/>
                <a:hlinkClick r:id="rId3"/>
              </a:rPr>
              <a:t>staraccess.wvu.edu</a:t>
            </a:r>
            <a:endParaRPr lang="en-US" sz="2800" dirty="0" smtClean="0">
              <a:latin typeface="BankGothic Lt BT" pitchFamily="34" charset="0"/>
            </a:endParaRPr>
          </a:p>
          <a:p>
            <a:pPr marL="0" indent="0" algn="ctr">
              <a:buNone/>
            </a:pPr>
            <a:endParaRPr lang="en-US" sz="2800" dirty="0">
              <a:latin typeface="BankGothic Lt BT" pitchFamily="34" charset="0"/>
            </a:endParaRPr>
          </a:p>
        </p:txBody>
      </p:sp>
      <p:sp>
        <p:nvSpPr>
          <p:cNvPr id="7" name="Text Placeholder 6"/>
          <p:cNvSpPr>
            <a:spLocks noGrp="1"/>
          </p:cNvSpPr>
          <p:nvPr>
            <p:ph type="body" sz="half" idx="2"/>
          </p:nvPr>
        </p:nvSpPr>
        <p:spPr>
          <a:xfrm>
            <a:off x="457200" y="2130552"/>
            <a:ext cx="2209799" cy="4243615"/>
          </a:xfrm>
        </p:spPr>
        <p:txBody>
          <a:bodyPr/>
          <a:lstStyle/>
          <a:p>
            <a:r>
              <a:rPr lang="en-US" b="1" dirty="0" smtClean="0">
                <a:solidFill>
                  <a:srgbClr val="002060"/>
                </a:solidFill>
                <a:latin typeface="BankGothic Lt BT" pitchFamily="34" charset="0"/>
              </a:rPr>
              <a:t>Username:</a:t>
            </a:r>
          </a:p>
          <a:p>
            <a:r>
              <a:rPr lang="en-US" dirty="0" smtClean="0">
                <a:solidFill>
                  <a:srgbClr val="002060"/>
                </a:solidFill>
                <a:latin typeface="BankGothic Lt BT" pitchFamily="34" charset="0"/>
              </a:rPr>
              <a:t>Master ID / Password</a:t>
            </a:r>
          </a:p>
          <a:p>
            <a:r>
              <a:rPr lang="en-US" b="1" dirty="0" smtClean="0">
                <a:solidFill>
                  <a:srgbClr val="002060"/>
                </a:solidFill>
                <a:latin typeface="BankGothic Lt BT" pitchFamily="34" charset="0"/>
              </a:rPr>
              <a:t>Database: </a:t>
            </a:r>
          </a:p>
          <a:p>
            <a:r>
              <a:rPr lang="en-US" dirty="0" smtClean="0">
                <a:solidFill>
                  <a:srgbClr val="002060"/>
                </a:solidFill>
                <a:latin typeface="BankGothic Lt BT" pitchFamily="34" charset="0"/>
              </a:rPr>
              <a:t>Star</a:t>
            </a:r>
          </a:p>
          <a:p>
            <a:endParaRPr lang="en-US" dirty="0">
              <a:solidFill>
                <a:srgbClr val="002060"/>
              </a:solidFill>
              <a:latin typeface="BankGothic Lt BT" pitchFamily="34" charset="0"/>
            </a:endParaRPr>
          </a:p>
          <a:p>
            <a:r>
              <a:rPr lang="en-US" b="1" dirty="0" smtClean="0">
                <a:solidFill>
                  <a:srgbClr val="002060"/>
                </a:solidFill>
                <a:latin typeface="BankGothic Lt BT" pitchFamily="34" charset="0"/>
              </a:rPr>
              <a:t>Test Banner:</a:t>
            </a:r>
          </a:p>
          <a:p>
            <a:r>
              <a:rPr lang="en-US" dirty="0">
                <a:latin typeface="+mj-lt"/>
                <a:hlinkClick r:id="rId4"/>
              </a:rPr>
              <a:t>http://</a:t>
            </a:r>
            <a:r>
              <a:rPr lang="en-US" dirty="0" smtClean="0">
                <a:latin typeface="+mj-lt"/>
                <a:hlinkClick r:id="rId4"/>
              </a:rPr>
              <a:t>starlinks.wvu.edu/</a:t>
            </a:r>
            <a:endParaRPr lang="en-US" dirty="0" smtClean="0">
              <a:latin typeface="+mj-lt"/>
            </a:endParaRPr>
          </a:p>
          <a:p>
            <a:r>
              <a:rPr lang="en-US" b="1" dirty="0" smtClean="0">
                <a:solidFill>
                  <a:srgbClr val="002060"/>
                </a:solidFill>
                <a:latin typeface="BankGothic Lt BT" pitchFamily="34" charset="0"/>
              </a:rPr>
              <a:t>Database:</a:t>
            </a:r>
          </a:p>
          <a:p>
            <a:r>
              <a:rPr lang="en-US" dirty="0" smtClean="0">
                <a:solidFill>
                  <a:srgbClr val="002060"/>
                </a:solidFill>
                <a:latin typeface="BankGothic Lt BT" pitchFamily="34" charset="0"/>
              </a:rPr>
              <a:t>Starptch</a:t>
            </a:r>
            <a:endParaRPr lang="en-US" dirty="0">
              <a:solidFill>
                <a:srgbClr val="002060"/>
              </a:solidFill>
              <a:latin typeface="BankGothic Lt BT" pitchFamily="34" charset="0"/>
            </a:endParaRPr>
          </a:p>
        </p:txBody>
      </p:sp>
      <p:pic>
        <p:nvPicPr>
          <p:cNvPr id="4" name="Picture 2"/>
          <p:cNvPicPr>
            <a:picLocks noChangeAspect="1" noChangeArrowheads="1"/>
          </p:cNvPicPr>
          <p:nvPr/>
        </p:nvPicPr>
        <p:blipFill>
          <a:blip r:embed="rId5" cstate="print"/>
          <a:srcRect/>
          <a:stretch>
            <a:fillRect/>
          </a:stretch>
        </p:blipFill>
        <p:spPr bwMode="auto">
          <a:xfrm>
            <a:off x="3352800" y="1870315"/>
            <a:ext cx="4439894" cy="3421369"/>
          </a:xfrm>
          <a:prstGeom prst="rect">
            <a:avLst/>
          </a:prstGeom>
          <a:noFill/>
          <a:ln w="9525">
            <a:noFill/>
            <a:miter lim="800000"/>
            <a:headEnd/>
            <a:tailEnd/>
          </a:ln>
          <a:effectLst/>
        </p:spPr>
      </p:pic>
      <p:sp>
        <p:nvSpPr>
          <p:cNvPr id="8"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9" name="TextBox 8"/>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602338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762000"/>
            <a:ext cx="8229600" cy="5638800"/>
          </a:xfrm>
        </p:spPr>
        <p:txBody>
          <a:bodyPr>
            <a:noAutofit/>
          </a:bodyPr>
          <a:lstStyle/>
          <a:p>
            <a:pPr>
              <a:buClr>
                <a:srgbClr val="002060"/>
              </a:buClr>
              <a:buFont typeface="Wingdings" pitchFamily="2" charset="2"/>
              <a:buChar char="q"/>
            </a:pPr>
            <a:endParaRPr lang="en-US" sz="1200" u="sng" dirty="0" smtClean="0">
              <a:solidFill>
                <a:srgbClr val="002060"/>
              </a:solidFill>
              <a:latin typeface="Times New Roman" pitchFamily="18" charset="0"/>
              <a:cs typeface="Times New Roman" pitchFamily="18" charset="0"/>
            </a:endParaRPr>
          </a:p>
          <a:p>
            <a:pPr>
              <a:buClr>
                <a:srgbClr val="002060"/>
              </a:buClr>
              <a:buFont typeface="Wingdings" pitchFamily="2" charset="2"/>
              <a:buChar char="q"/>
            </a:pPr>
            <a:endParaRPr lang="en-US" sz="1200" u="sng" dirty="0">
              <a:solidFill>
                <a:srgbClr val="002060"/>
              </a:solidFill>
              <a:latin typeface="Times New Roman" pitchFamily="18" charset="0"/>
              <a:cs typeface="Times New Roman" pitchFamily="18" charset="0"/>
            </a:endParaRPr>
          </a:p>
          <a:p>
            <a:pPr>
              <a:buClr>
                <a:srgbClr val="002060"/>
              </a:buClr>
              <a:buFont typeface="Wingdings" pitchFamily="2" charset="2"/>
              <a:buChar char="q"/>
            </a:pPr>
            <a:r>
              <a:rPr lang="en-US" sz="1200" u="sng" dirty="0" smtClean="0">
                <a:solidFill>
                  <a:srgbClr val="002060"/>
                </a:solidFill>
                <a:latin typeface="Times New Roman" pitchFamily="18" charset="0"/>
                <a:cs typeface="Times New Roman" pitchFamily="18" charset="0"/>
              </a:rPr>
              <a:t>Section </a:t>
            </a:r>
            <a:r>
              <a:rPr lang="en-US" sz="1200" u="sng" dirty="0">
                <a:solidFill>
                  <a:srgbClr val="002060"/>
                </a:solidFill>
                <a:latin typeface="Times New Roman" pitchFamily="18" charset="0"/>
                <a:cs typeface="Times New Roman" pitchFamily="18" charset="0"/>
              </a:rPr>
              <a:t>Number - 3 Characters</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On campus = </a:t>
            </a:r>
            <a:r>
              <a:rPr lang="en-US" sz="1200" dirty="0" smtClean="0">
                <a:solidFill>
                  <a:srgbClr val="002060"/>
                </a:solidFill>
                <a:latin typeface="Times New Roman" pitchFamily="18" charset="0"/>
                <a:cs typeface="Times New Roman" pitchFamily="18" charset="0"/>
              </a:rPr>
              <a:t>001/002 etc</a:t>
            </a:r>
            <a:r>
              <a:rPr lang="en-US" sz="1200" dirty="0">
                <a:solidFill>
                  <a:srgbClr val="002060"/>
                </a:solidFill>
                <a:latin typeface="Times New Roman" pitchFamily="18" charset="0"/>
                <a:cs typeface="Times New Roman" pitchFamily="18" charset="0"/>
              </a:rPr>
              <a:t>..</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Ext. Learn = 7D1 etc…</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Honors = H01</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W or C = Writing or Capstone – must already be designated at Catalog Level, cannot make on your own</a:t>
            </a:r>
          </a:p>
          <a:p>
            <a:pPr>
              <a:buClr>
                <a:srgbClr val="002060"/>
              </a:buClr>
              <a:buFont typeface="Wingdings" pitchFamily="2" charset="2"/>
              <a:buChar char="q"/>
            </a:pPr>
            <a:r>
              <a:rPr lang="en-US" sz="1200" u="sng" dirty="0">
                <a:solidFill>
                  <a:srgbClr val="002060"/>
                </a:solidFill>
                <a:latin typeface="Times New Roman" pitchFamily="18" charset="0"/>
                <a:cs typeface="Times New Roman" pitchFamily="18" charset="0"/>
              </a:rPr>
              <a:t>Campus Code</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CWA </a:t>
            </a:r>
            <a:r>
              <a:rPr lang="en-US" sz="1200" dirty="0" smtClean="0">
                <a:solidFill>
                  <a:srgbClr val="002060"/>
                </a:solidFill>
                <a:latin typeface="Times New Roman" pitchFamily="18" charset="0"/>
                <a:cs typeface="Times New Roman" pitchFamily="18" charset="0"/>
              </a:rPr>
              <a:t>for ALL Sections</a:t>
            </a:r>
          </a:p>
          <a:p>
            <a:pPr>
              <a:buClr>
                <a:srgbClr val="002060"/>
              </a:buClr>
              <a:buFont typeface="Wingdings" pitchFamily="2" charset="2"/>
              <a:buChar char="q"/>
            </a:pPr>
            <a:r>
              <a:rPr lang="en-US" sz="1200" u="sng" dirty="0" smtClean="0">
                <a:solidFill>
                  <a:srgbClr val="FF0000"/>
                </a:solidFill>
                <a:latin typeface="Times New Roman" pitchFamily="18" charset="0"/>
                <a:cs typeface="Times New Roman" pitchFamily="18" charset="0"/>
              </a:rPr>
              <a:t>Instructional Method – Academic Innovation ONLY</a:t>
            </a:r>
          </a:p>
          <a:p>
            <a:pPr>
              <a:buClr>
                <a:srgbClr val="002060"/>
              </a:buClr>
              <a:buFont typeface="Wingdings" pitchFamily="2" charset="2"/>
              <a:buChar char="q"/>
            </a:pPr>
            <a:r>
              <a:rPr lang="en-US" sz="1200" dirty="0" smtClean="0">
                <a:solidFill>
                  <a:srgbClr val="FF0000"/>
                </a:solidFill>
                <a:latin typeface="Times New Roman" pitchFamily="18" charset="0"/>
                <a:cs typeface="Times New Roman" pitchFamily="18" charset="0"/>
              </a:rPr>
              <a:t>      WEBOC</a:t>
            </a:r>
            <a:endParaRPr lang="en-US" sz="800" dirty="0">
              <a:solidFill>
                <a:srgbClr val="002060"/>
              </a:solidFill>
              <a:latin typeface="Times New Roman" pitchFamily="18" charset="0"/>
              <a:cs typeface="Times New Roman" pitchFamily="18" charset="0"/>
            </a:endParaRPr>
          </a:p>
          <a:p>
            <a:pPr>
              <a:buClr>
                <a:srgbClr val="002060"/>
              </a:buClr>
              <a:buFont typeface="Wingdings" pitchFamily="2" charset="2"/>
              <a:buChar char="q"/>
            </a:pPr>
            <a:r>
              <a:rPr lang="en-US" sz="1200" u="sng" dirty="0" smtClean="0">
                <a:solidFill>
                  <a:srgbClr val="002060"/>
                </a:solidFill>
                <a:latin typeface="Times New Roman" pitchFamily="18" charset="0"/>
                <a:cs typeface="Times New Roman" pitchFamily="18" charset="0"/>
              </a:rPr>
              <a:t>Status</a:t>
            </a:r>
            <a:endParaRPr lang="en-US" sz="1200" u="sng" dirty="0">
              <a:solidFill>
                <a:srgbClr val="002060"/>
              </a:solidFill>
              <a:latin typeface="Times New Roman" pitchFamily="18" charset="0"/>
              <a:cs typeface="Times New Roman" pitchFamily="18" charset="0"/>
            </a:endParaRP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A = Active</a:t>
            </a:r>
          </a:p>
          <a:p>
            <a:pPr>
              <a:buClr>
                <a:srgbClr val="002060"/>
              </a:buClr>
              <a:buFont typeface="Wingdings" pitchFamily="2" charset="2"/>
              <a:buChar char="q"/>
            </a:pPr>
            <a:r>
              <a:rPr lang="en-US" sz="1200" u="sng" dirty="0">
                <a:solidFill>
                  <a:srgbClr val="002060"/>
                </a:solidFill>
                <a:latin typeface="Times New Roman" pitchFamily="18" charset="0"/>
                <a:cs typeface="Times New Roman" pitchFamily="18" charset="0"/>
              </a:rPr>
              <a:t>Schedule Type</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L = </a:t>
            </a:r>
            <a:r>
              <a:rPr lang="en-US" sz="1200" dirty="0" smtClean="0">
                <a:solidFill>
                  <a:srgbClr val="002060"/>
                </a:solidFill>
                <a:latin typeface="Times New Roman" pitchFamily="18" charset="0"/>
                <a:cs typeface="Times New Roman" pitchFamily="18" charset="0"/>
              </a:rPr>
              <a:t>Lecture / B = Laboratory / G = Graded Lab / W = Web Based / R = Recitation</a:t>
            </a:r>
          </a:p>
          <a:p>
            <a:pPr>
              <a:buClr>
                <a:srgbClr val="002060"/>
              </a:buClr>
              <a:buFont typeface="Wingdings" pitchFamily="2" charset="2"/>
              <a:buChar char="q"/>
            </a:pPr>
            <a:r>
              <a:rPr lang="en-US" sz="1200" dirty="0" smtClean="0">
                <a:solidFill>
                  <a:srgbClr val="002060"/>
                </a:solidFill>
                <a:latin typeface="Times New Roman" pitchFamily="18" charset="0"/>
                <a:cs typeface="Times New Roman" pitchFamily="18" charset="0"/>
              </a:rPr>
              <a:t>Integration Partner Always </a:t>
            </a:r>
            <a:r>
              <a:rPr lang="en-US" sz="1200" dirty="0" smtClean="0">
                <a:solidFill>
                  <a:srgbClr val="002060"/>
                </a:solidFill>
                <a:latin typeface="Times New Roman" pitchFamily="18" charset="0"/>
                <a:cs typeface="Times New Roman" pitchFamily="18" charset="0"/>
              </a:rPr>
              <a:t>blank</a:t>
            </a:r>
            <a:endParaRPr lang="en-US" sz="1200" dirty="0">
              <a:solidFill>
                <a:srgbClr val="002060"/>
              </a:solidFill>
              <a:latin typeface="Times New Roman" pitchFamily="18" charset="0"/>
              <a:cs typeface="Times New Roman" pitchFamily="18" charset="0"/>
            </a:endParaRPr>
          </a:p>
          <a:p>
            <a:pPr>
              <a:buClr>
                <a:srgbClr val="002060"/>
              </a:buClr>
              <a:buFont typeface="Wingdings" pitchFamily="2" charset="2"/>
              <a:buChar char="q"/>
            </a:pPr>
            <a:r>
              <a:rPr lang="en-US" sz="1200" u="sng" dirty="0">
                <a:solidFill>
                  <a:srgbClr val="002060"/>
                </a:solidFill>
                <a:latin typeface="Times New Roman" pitchFamily="18" charset="0"/>
                <a:cs typeface="Times New Roman" pitchFamily="18" charset="0"/>
              </a:rPr>
              <a:t>Session </a:t>
            </a:r>
            <a:r>
              <a:rPr lang="en-US" sz="1200" u="sng" dirty="0" smtClean="0">
                <a:solidFill>
                  <a:srgbClr val="002060"/>
                </a:solidFill>
                <a:latin typeface="Times New Roman" pitchFamily="18" charset="0"/>
                <a:cs typeface="Times New Roman" pitchFamily="18" charset="0"/>
              </a:rPr>
              <a:t>Code – See next page.</a:t>
            </a:r>
          </a:p>
          <a:p>
            <a:pPr>
              <a:buClr>
                <a:srgbClr val="002060"/>
              </a:buClr>
              <a:buFont typeface="Wingdings" pitchFamily="2" charset="2"/>
              <a:buChar char="q"/>
            </a:pPr>
            <a:r>
              <a:rPr lang="en-US" sz="1200" u="sng" dirty="0" smtClean="0">
                <a:solidFill>
                  <a:srgbClr val="002060"/>
                </a:solidFill>
                <a:latin typeface="Times New Roman" pitchFamily="18" charset="0"/>
                <a:cs typeface="Times New Roman" pitchFamily="18" charset="0"/>
              </a:rPr>
              <a:t>Part </a:t>
            </a:r>
            <a:r>
              <a:rPr lang="en-US" sz="1200" u="sng" dirty="0">
                <a:solidFill>
                  <a:srgbClr val="002060"/>
                </a:solidFill>
                <a:latin typeface="Times New Roman" pitchFamily="18" charset="0"/>
                <a:cs typeface="Times New Roman" pitchFamily="18" charset="0"/>
              </a:rPr>
              <a:t>of Term </a:t>
            </a:r>
            <a:r>
              <a:rPr lang="en-US" sz="1200" u="sng" dirty="0" smtClean="0">
                <a:solidFill>
                  <a:srgbClr val="002060"/>
                </a:solidFill>
                <a:latin typeface="Times New Roman" pitchFamily="18" charset="0"/>
                <a:cs typeface="Times New Roman" pitchFamily="18" charset="0"/>
              </a:rPr>
              <a:t>Codes – See POT Table for term needed.  Assigned by Registrar’s Office.</a:t>
            </a:r>
            <a:endParaRPr lang="en-US" sz="1200" dirty="0">
              <a:solidFill>
                <a:srgbClr val="002060"/>
              </a:solidFill>
              <a:latin typeface="Times New Roman" pitchFamily="18" charset="0"/>
              <a:cs typeface="Times New Roman" pitchFamily="18" charset="0"/>
            </a:endParaRPr>
          </a:p>
          <a:p>
            <a:pPr>
              <a:buClr>
                <a:srgbClr val="002060"/>
              </a:buClr>
              <a:buFont typeface="Wingdings" pitchFamily="2" charset="2"/>
              <a:buChar char="q"/>
            </a:pPr>
            <a:r>
              <a:rPr lang="en-US" sz="1200" u="sng" dirty="0" smtClean="0">
                <a:solidFill>
                  <a:srgbClr val="002060"/>
                </a:solidFill>
                <a:latin typeface="Times New Roman" pitchFamily="18" charset="0"/>
                <a:cs typeface="Times New Roman" pitchFamily="18" charset="0"/>
              </a:rPr>
              <a:t>Credit/Bill </a:t>
            </a:r>
            <a:r>
              <a:rPr lang="en-US" sz="1200" u="sng" dirty="0">
                <a:solidFill>
                  <a:srgbClr val="002060"/>
                </a:solidFill>
                <a:latin typeface="Times New Roman" pitchFamily="18" charset="0"/>
                <a:cs typeface="Times New Roman" pitchFamily="18" charset="0"/>
              </a:rPr>
              <a:t>Hours</a:t>
            </a:r>
            <a:endParaRPr lang="en-US" sz="1200" dirty="0">
              <a:solidFill>
                <a:srgbClr val="002060"/>
              </a:solidFill>
              <a:latin typeface="Times New Roman" pitchFamily="18" charset="0"/>
              <a:cs typeface="Times New Roman" pitchFamily="18" charset="0"/>
            </a:endParaRP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 Cannot change fixed credit hours</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 Billing hours will almost always equal credit hours</a:t>
            </a:r>
          </a:p>
          <a:p>
            <a:pPr>
              <a:buClr>
                <a:srgbClr val="002060"/>
              </a:buClr>
              <a:buFont typeface="Wingdings" pitchFamily="2" charset="2"/>
              <a:buChar char="q"/>
            </a:pPr>
            <a:r>
              <a:rPr lang="en-US" sz="1200" dirty="0">
                <a:solidFill>
                  <a:srgbClr val="002060"/>
                </a:solidFill>
                <a:latin typeface="Times New Roman" pitchFamily="18" charset="0"/>
                <a:cs typeface="Times New Roman" pitchFamily="18" charset="0"/>
              </a:rPr>
              <a:t>   Variable Credit/Bill hours</a:t>
            </a:r>
          </a:p>
          <a:p>
            <a:pPr marL="0" indent="0">
              <a:buClr>
                <a:srgbClr val="002060"/>
              </a:buClr>
              <a:buNone/>
            </a:pPr>
            <a:r>
              <a:rPr lang="en-US" sz="1200" dirty="0" smtClean="0">
                <a:solidFill>
                  <a:srgbClr val="002060"/>
                </a:solidFill>
                <a:latin typeface="Times New Roman" pitchFamily="18" charset="0"/>
                <a:cs typeface="Times New Roman" pitchFamily="18" charset="0"/>
              </a:rPr>
              <a:t>* </a:t>
            </a:r>
            <a:r>
              <a:rPr lang="en-US" sz="1200" dirty="0">
                <a:solidFill>
                  <a:srgbClr val="002060"/>
                </a:solidFill>
                <a:latin typeface="Times New Roman" pitchFamily="18" charset="0"/>
                <a:cs typeface="Times New Roman" pitchFamily="18" charset="0"/>
              </a:rPr>
              <a:t>If variable and want to offer a fixed amount with in given range, bill hours must equal that fixed amount</a:t>
            </a:r>
          </a:p>
          <a:p>
            <a:pPr>
              <a:buClr>
                <a:srgbClr val="002060"/>
              </a:buClr>
              <a:buFont typeface="Wingdings" pitchFamily="2" charset="2"/>
              <a:buChar char="q"/>
            </a:pPr>
            <a:endParaRPr lang="en-US" sz="1200" u="sng" dirty="0">
              <a:solidFill>
                <a:srgbClr val="002060"/>
              </a:solidFill>
              <a:latin typeface="Times New Roman" pitchFamily="18" charset="0"/>
              <a:cs typeface="Times New Roman" pitchFamily="18" charset="0"/>
            </a:endParaRPr>
          </a:p>
          <a:p>
            <a:pPr>
              <a:buFont typeface="Wingdings" pitchFamily="2" charset="2"/>
              <a:buChar char="q"/>
            </a:pPr>
            <a:endParaRPr lang="en-US" sz="1200" dirty="0">
              <a:latin typeface="Times New Roman" pitchFamily="18" charset="0"/>
              <a:cs typeface="Times New Roman" pitchFamily="18" charset="0"/>
            </a:endParaRPr>
          </a:p>
          <a:p>
            <a:pPr>
              <a:buFont typeface="Wingdings" pitchFamily="2" charset="2"/>
              <a:buChar char="q"/>
            </a:pPr>
            <a:endParaRPr lang="en-US" sz="1200" dirty="0">
              <a:latin typeface="Times New Roman" pitchFamily="18" charset="0"/>
              <a:cs typeface="Times New Roman" pitchFamily="18" charset="0"/>
            </a:endParaRPr>
          </a:p>
        </p:txBody>
      </p:sp>
      <p:sp>
        <p:nvSpPr>
          <p:cNvPr id="8" name="Title 22"/>
          <p:cNvSpPr>
            <a:spLocks noGrp="1"/>
          </p:cNvSpPr>
          <p:nvPr>
            <p:ph type="title"/>
          </p:nvPr>
        </p:nvSpPr>
        <p:spPr>
          <a:xfrm>
            <a:off x="457200" y="381000"/>
            <a:ext cx="8229600" cy="381000"/>
          </a:xfrm>
        </p:spPr>
        <p:txBody>
          <a:bodyPr>
            <a:noAutofit/>
          </a:bodyPr>
          <a:lstStyle/>
          <a:p>
            <a:pPr algn="ctr"/>
            <a:r>
              <a:rPr lang="en-US" sz="2000" u="sng" dirty="0" smtClean="0">
                <a:solidFill>
                  <a:srgbClr val="0070C0"/>
                </a:solidFill>
                <a:latin typeface="BankGothic Lt BT" pitchFamily="34" charset="0"/>
              </a:rPr>
              <a:t>Required Information Details</a:t>
            </a:r>
            <a:endParaRPr lang="en-US" sz="2000" u="sng" dirty="0">
              <a:solidFill>
                <a:srgbClr val="0070C0"/>
              </a:solidFill>
              <a:latin typeface="BankGothic Lt BT" pitchFamily="34" charset="0"/>
            </a:endParaRPr>
          </a:p>
        </p:txBody>
      </p:sp>
      <p:sp>
        <p:nvSpPr>
          <p:cNvPr id="4" name="TextBox 3"/>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4094277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solidFill>
                  <a:srgbClr val="FF0000"/>
                </a:solidFill>
                <a:latin typeface="Times New Roman" pitchFamily="18" charset="0"/>
                <a:cs typeface="Times New Roman" pitchFamily="18" charset="0"/>
              </a:rPr>
              <a:t/>
            </a:r>
            <a:br>
              <a:rPr lang="en-US" u="sng" dirty="0" smtClean="0">
                <a:solidFill>
                  <a:srgbClr val="FF0000"/>
                </a:solidFill>
                <a:latin typeface="Times New Roman" pitchFamily="18" charset="0"/>
                <a:cs typeface="Times New Roman" pitchFamily="18" charset="0"/>
              </a:rPr>
            </a:br>
            <a:r>
              <a:rPr lang="en-US" u="sng" dirty="0" smtClean="0">
                <a:solidFill>
                  <a:srgbClr val="FF0000"/>
                </a:solidFill>
                <a:latin typeface="Times New Roman" pitchFamily="18" charset="0"/>
                <a:cs typeface="Times New Roman" pitchFamily="18" charset="0"/>
              </a:rPr>
              <a:t>Session Code- UPDATE</a:t>
            </a:r>
            <a:r>
              <a:rPr lang="en-US" dirty="0">
                <a:solidFill>
                  <a:srgbClr val="FF0000"/>
                </a:solidFill>
                <a:latin typeface="Times New Roman" pitchFamily="18" charset="0"/>
                <a:cs typeface="Times New Roman" pitchFamily="18" charset="0"/>
              </a:rPr>
              <a:t/>
            </a:r>
            <a:br>
              <a:rPr lang="en-US" dirty="0">
                <a:solidFill>
                  <a:srgbClr val="FF0000"/>
                </a:solidFill>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002060"/>
                </a:solidFill>
              </a:rPr>
              <a:t>Due to HEPC Reporting the Session Code entry will change starting Fall 2014 for adding new sections</a:t>
            </a:r>
          </a:p>
          <a:p>
            <a:pPr marL="0" indent="0">
              <a:buNone/>
            </a:pPr>
            <a:endParaRPr lang="en-US" dirty="0" smtClean="0"/>
          </a:p>
          <a:p>
            <a:pPr marL="0" indent="0">
              <a:buNone/>
            </a:pPr>
            <a:r>
              <a:rPr lang="en-US" sz="2000" dirty="0" smtClean="0">
                <a:solidFill>
                  <a:srgbClr val="002060"/>
                </a:solidFill>
              </a:rPr>
              <a:t>1 </a:t>
            </a:r>
            <a:r>
              <a:rPr lang="en-US" sz="2000" dirty="0">
                <a:solidFill>
                  <a:srgbClr val="002060"/>
                </a:solidFill>
              </a:rPr>
              <a:t>= 100% Non-Traditional Delivery (Old X</a:t>
            </a:r>
            <a:r>
              <a:rPr lang="en-US" sz="2000" dirty="0" smtClean="0">
                <a:solidFill>
                  <a:srgbClr val="002060"/>
                </a:solidFill>
              </a:rPr>
              <a:t>)</a:t>
            </a:r>
          </a:p>
          <a:p>
            <a:pPr marL="0" indent="0">
              <a:buNone/>
            </a:pPr>
            <a:r>
              <a:rPr lang="en-US" sz="2000" dirty="0">
                <a:solidFill>
                  <a:srgbClr val="002060"/>
                </a:solidFill>
              </a:rPr>
              <a:t/>
            </a:r>
            <a:br>
              <a:rPr lang="en-US" sz="2000" dirty="0">
                <a:solidFill>
                  <a:srgbClr val="002060"/>
                </a:solidFill>
              </a:rPr>
            </a:br>
            <a:r>
              <a:rPr lang="en-US" sz="2000" dirty="0">
                <a:solidFill>
                  <a:srgbClr val="002060"/>
                </a:solidFill>
              </a:rPr>
              <a:t>5 = &lt; 50% Non-Traditional Delivery (Old V</a:t>
            </a:r>
            <a:r>
              <a:rPr lang="en-US" sz="2000" dirty="0" smtClean="0">
                <a:solidFill>
                  <a:srgbClr val="002060"/>
                </a:solidFill>
              </a:rPr>
              <a:t>)</a:t>
            </a:r>
          </a:p>
          <a:p>
            <a:pPr marL="0" indent="0">
              <a:buNone/>
            </a:pPr>
            <a:r>
              <a:rPr lang="en-US" sz="2000" dirty="0">
                <a:solidFill>
                  <a:srgbClr val="002060"/>
                </a:solidFill>
              </a:rPr>
              <a:t/>
            </a:r>
            <a:br>
              <a:rPr lang="en-US" sz="2000" dirty="0">
                <a:solidFill>
                  <a:srgbClr val="002060"/>
                </a:solidFill>
              </a:rPr>
            </a:br>
            <a:r>
              <a:rPr lang="en-US" sz="2000" dirty="0">
                <a:solidFill>
                  <a:srgbClr val="002060"/>
                </a:solidFill>
              </a:rPr>
              <a:t>6 = 50 - 74% Non-Traditional </a:t>
            </a:r>
            <a:r>
              <a:rPr lang="en-US" sz="2000" dirty="0" smtClean="0">
                <a:solidFill>
                  <a:srgbClr val="002060"/>
                </a:solidFill>
              </a:rPr>
              <a:t>Delivery</a:t>
            </a:r>
          </a:p>
          <a:p>
            <a:pPr marL="0" indent="0">
              <a:buNone/>
            </a:pPr>
            <a:r>
              <a:rPr lang="en-US" sz="2000" dirty="0">
                <a:solidFill>
                  <a:srgbClr val="002060"/>
                </a:solidFill>
              </a:rPr>
              <a:t/>
            </a:r>
            <a:br>
              <a:rPr lang="en-US" sz="2000" dirty="0">
                <a:solidFill>
                  <a:srgbClr val="002060"/>
                </a:solidFill>
              </a:rPr>
            </a:br>
            <a:r>
              <a:rPr lang="en-US" sz="2000" dirty="0">
                <a:solidFill>
                  <a:srgbClr val="002060"/>
                </a:solidFill>
              </a:rPr>
              <a:t>7 = 75 - 99% Non-Traditional Delivery</a:t>
            </a:r>
          </a:p>
        </p:txBody>
      </p:sp>
      <p:sp>
        <p:nvSpPr>
          <p:cNvPr id="4" name="TextBox 3"/>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909224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u="sng" dirty="0" smtClean="0">
                <a:latin typeface="Times New Roman" panose="02020603050405020304" pitchFamily="18" charset="0"/>
                <a:cs typeface="Times New Roman" panose="02020603050405020304" pitchFamily="18" charset="0"/>
              </a:rPr>
              <a:t>Campus</a:t>
            </a:r>
            <a:r>
              <a:rPr lang="en-US" sz="3600" u="sng" dirty="0" smtClean="0"/>
              <a:t> Code - UPDATE</a:t>
            </a:r>
            <a:endParaRPr lang="en-US" sz="3600" u="sng" dirty="0"/>
          </a:p>
        </p:txBody>
      </p:sp>
      <p:sp>
        <p:nvSpPr>
          <p:cNvPr id="3" name="Content Placeholder 2"/>
          <p:cNvSpPr>
            <a:spLocks noGrp="1"/>
          </p:cNvSpPr>
          <p:nvPr>
            <p:ph idx="1"/>
          </p:nvPr>
        </p:nvSpPr>
        <p:spPr/>
        <p:txBody>
          <a:bodyPr/>
          <a:lstStyle/>
          <a:p>
            <a:pPr marL="0" indent="0" algn="ctr">
              <a:buNone/>
            </a:pPr>
            <a:r>
              <a:rPr lang="en-US" u="sng" dirty="0" smtClean="0">
                <a:solidFill>
                  <a:srgbClr val="002060"/>
                </a:solidFill>
              </a:rPr>
              <a:t>For ALL Sections – Starting FALL 2015</a:t>
            </a:r>
          </a:p>
          <a:p>
            <a:pPr marL="0" indent="0" algn="ctr">
              <a:buNone/>
            </a:pPr>
            <a:endParaRPr lang="en-US" u="sng" dirty="0" smtClean="0">
              <a:solidFill>
                <a:srgbClr val="002060"/>
              </a:solidFill>
            </a:endParaRPr>
          </a:p>
          <a:p>
            <a:r>
              <a:rPr lang="en-US" dirty="0" smtClean="0">
                <a:solidFill>
                  <a:srgbClr val="002060"/>
                </a:solidFill>
              </a:rPr>
              <a:t>Campus Code will be CWA – for all sections including Academic Innovation sections</a:t>
            </a:r>
          </a:p>
          <a:p>
            <a:endParaRPr lang="en-US" dirty="0">
              <a:solidFill>
                <a:srgbClr val="002060"/>
              </a:solidFill>
            </a:endParaRPr>
          </a:p>
          <a:p>
            <a:r>
              <a:rPr lang="en-US" dirty="0" smtClean="0">
                <a:solidFill>
                  <a:srgbClr val="002060"/>
                </a:solidFill>
              </a:rPr>
              <a:t>Academic Innovation sections will be identified by:</a:t>
            </a:r>
          </a:p>
          <a:p>
            <a:pPr lvl="1"/>
            <a:r>
              <a:rPr lang="en-US" dirty="0" smtClean="0">
                <a:solidFill>
                  <a:srgbClr val="002060"/>
                </a:solidFill>
              </a:rPr>
              <a:t>Section Number (7D1, 7D2...)</a:t>
            </a:r>
          </a:p>
          <a:p>
            <a:pPr marL="274320" lvl="1" indent="0">
              <a:buNone/>
            </a:pPr>
            <a:endParaRPr lang="en-US" dirty="0" smtClean="0">
              <a:solidFill>
                <a:srgbClr val="002060"/>
              </a:solidFill>
            </a:endParaRPr>
          </a:p>
          <a:p>
            <a:pPr lvl="1"/>
            <a:r>
              <a:rPr lang="en-US" dirty="0" smtClean="0">
                <a:solidFill>
                  <a:srgbClr val="002060"/>
                </a:solidFill>
              </a:rPr>
              <a:t>Instructional Method - must now enter WEBOC (Web Off Campus)</a:t>
            </a:r>
          </a:p>
          <a:p>
            <a:pPr marL="274320" lvl="1" indent="0">
              <a:buNone/>
            </a:pPr>
            <a:endParaRPr lang="en-US" dirty="0" smtClean="0">
              <a:solidFill>
                <a:srgbClr val="002060"/>
              </a:solidFill>
            </a:endParaRPr>
          </a:p>
          <a:p>
            <a:pPr lvl="1"/>
            <a:r>
              <a:rPr lang="en-US" dirty="0" smtClean="0">
                <a:solidFill>
                  <a:srgbClr val="002060"/>
                </a:solidFill>
              </a:rPr>
              <a:t>All sections will need to have NORN added to room features on both required tabs</a:t>
            </a:r>
          </a:p>
          <a:p>
            <a:endParaRPr lang="en-US" dirty="0" smtClean="0">
              <a:solidFill>
                <a:srgbClr val="002060"/>
              </a:solidFill>
            </a:endParaRPr>
          </a:p>
        </p:txBody>
      </p:sp>
    </p:spTree>
    <p:extLst>
      <p:ext uri="{BB962C8B-B14F-4D97-AF65-F5344CB8AC3E}">
        <p14:creationId xmlns:p14="http://schemas.microsoft.com/office/powerpoint/2010/main" val="345005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pPr algn="ctr"/>
            <a:r>
              <a:rPr lang="en-US" sz="3600" u="sng" dirty="0" smtClean="0">
                <a:solidFill>
                  <a:srgbClr val="0070C0"/>
                </a:solidFill>
                <a:latin typeface="BankGothic Lt BT" pitchFamily="34" charset="0"/>
              </a:rPr>
              <a:t>For Decentralized Reference Information:</a:t>
            </a:r>
            <a:br>
              <a:rPr lang="en-US" sz="3600" u="sng" dirty="0" smtClean="0">
                <a:solidFill>
                  <a:srgbClr val="0070C0"/>
                </a:solidFill>
                <a:latin typeface="BankGothic Lt BT" pitchFamily="34" charset="0"/>
              </a:rPr>
            </a:br>
            <a:endParaRPr lang="en-US" sz="3600" u="sng" dirty="0">
              <a:solidFill>
                <a:srgbClr val="0070C0"/>
              </a:solidFill>
              <a:latin typeface="BankGothic Lt BT" pitchFamily="34" charset="0"/>
            </a:endParaRPr>
          </a:p>
        </p:txBody>
      </p:sp>
      <p:sp>
        <p:nvSpPr>
          <p:cNvPr id="6"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18" name="Title 14"/>
          <p:cNvSpPr txBox="1">
            <a:spLocks/>
          </p:cNvSpPr>
          <p:nvPr/>
        </p:nvSpPr>
        <p:spPr>
          <a:xfrm>
            <a:off x="762000" y="3657600"/>
            <a:ext cx="7848600" cy="192722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en-US" sz="2400" u="sng" dirty="0">
                <a:solidFill>
                  <a:srgbClr val="002060"/>
                </a:solidFill>
                <a:latin typeface="BankGothic Lt BT" pitchFamily="34" charset="0"/>
                <a:hlinkClick r:id="rId3"/>
              </a:rPr>
              <a:t>http://facilitiesscheduling.wvu.edu</a:t>
            </a:r>
            <a:r>
              <a:rPr lang="en-US" sz="2400" u="sng" dirty="0" smtClean="0">
                <a:solidFill>
                  <a:srgbClr val="002060"/>
                </a:solidFill>
                <a:latin typeface="BankGothic Lt BT" pitchFamily="34" charset="0"/>
                <a:hlinkClick r:id="rId3"/>
              </a:rPr>
              <a:t>/</a:t>
            </a:r>
            <a:endParaRPr lang="en-US" sz="2400" u="sng" dirty="0" smtClean="0">
              <a:solidFill>
                <a:srgbClr val="002060"/>
              </a:solidFill>
              <a:latin typeface="BankGothic Lt BT" pitchFamily="34" charset="0"/>
            </a:endParaRPr>
          </a:p>
          <a:p>
            <a:pPr algn="ctr"/>
            <a:endParaRPr lang="en-US" sz="2400" u="sng" dirty="0">
              <a:solidFill>
                <a:srgbClr val="002060"/>
              </a:solidFill>
              <a:latin typeface="BankGothic Lt BT" pitchFamily="34" charset="0"/>
            </a:endParaRPr>
          </a:p>
          <a:p>
            <a:pPr algn="ctr"/>
            <a:endParaRPr lang="en-US" sz="2400" u="sng" dirty="0">
              <a:solidFill>
                <a:srgbClr val="002060"/>
              </a:solidFill>
              <a:latin typeface="BankGothic Lt BT" pitchFamily="34" charset="0"/>
            </a:endParaRPr>
          </a:p>
        </p:txBody>
      </p:sp>
      <p:sp>
        <p:nvSpPr>
          <p:cNvPr id="5" name="TextBox 4"/>
          <p:cNvSpPr txBox="1"/>
          <p:nvPr/>
        </p:nvSpPr>
        <p:spPr>
          <a:xfrm rot="19594607">
            <a:off x="1920178" y="298718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2419158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286000" cy="579520"/>
          </a:xfrm>
        </p:spPr>
        <p:txBody>
          <a:bodyPr/>
          <a:lstStyle/>
          <a:p>
            <a:r>
              <a:rPr lang="en-US" u="sng" dirty="0" smtClean="0">
                <a:solidFill>
                  <a:srgbClr val="0070C0"/>
                </a:solidFill>
                <a:latin typeface="BankGothic Lt BT" pitchFamily="34" charset="0"/>
              </a:rPr>
              <a:t>Workscreens</a:t>
            </a:r>
            <a:endParaRPr lang="en-US" u="sng" dirty="0">
              <a:solidFill>
                <a:srgbClr val="0070C0"/>
              </a:solidFill>
              <a:latin typeface="BankGothic Lt BT" pitchFamily="34" charset="0"/>
            </a:endParaRPr>
          </a:p>
        </p:txBody>
      </p:sp>
      <p:sp>
        <p:nvSpPr>
          <p:cNvPr id="3" name="Content Placeholder 2"/>
          <p:cNvSpPr>
            <a:spLocks noGrp="1"/>
          </p:cNvSpPr>
          <p:nvPr>
            <p:ph idx="1"/>
          </p:nvPr>
        </p:nvSpPr>
        <p:spPr/>
        <p:txBody>
          <a:bodyPr>
            <a:normAutofit/>
          </a:bodyPr>
          <a:lstStyle/>
          <a:p>
            <a:pPr lvl="1">
              <a:buClr>
                <a:srgbClr val="002060"/>
              </a:buClr>
            </a:pPr>
            <a:endParaRPr lang="en-US" sz="2400" dirty="0" smtClean="0">
              <a:solidFill>
                <a:srgbClr val="002060"/>
              </a:solidFill>
              <a:latin typeface="BankGothic Lt BT" pitchFamily="34" charset="0"/>
            </a:endParaRPr>
          </a:p>
          <a:p>
            <a:pPr lvl="1">
              <a:buClr>
                <a:srgbClr val="002060"/>
              </a:buClr>
            </a:pPr>
            <a:endParaRPr lang="en-US" sz="2400" dirty="0">
              <a:solidFill>
                <a:srgbClr val="002060"/>
              </a:solidFill>
              <a:latin typeface="BankGothic Lt BT" pitchFamily="34" charset="0"/>
            </a:endParaRPr>
          </a:p>
          <a:p>
            <a:pPr lvl="1">
              <a:buClr>
                <a:srgbClr val="002060"/>
              </a:buClr>
            </a:pPr>
            <a:endParaRPr lang="en-US" sz="2400" dirty="0" smtClean="0">
              <a:solidFill>
                <a:srgbClr val="002060"/>
              </a:solidFill>
              <a:latin typeface="BankGothic Lt BT" pitchFamily="34" charset="0"/>
            </a:endParaRPr>
          </a:p>
          <a:p>
            <a:pPr lvl="1">
              <a:buClr>
                <a:srgbClr val="002060"/>
              </a:buClr>
            </a:pPr>
            <a:endParaRPr lang="en-US" sz="2400" dirty="0">
              <a:solidFill>
                <a:srgbClr val="002060"/>
              </a:solidFill>
              <a:latin typeface="BankGothic Lt BT" pitchFamily="34" charset="0"/>
            </a:endParaRPr>
          </a:p>
          <a:p>
            <a:pPr lvl="1">
              <a:buClr>
                <a:srgbClr val="002060"/>
              </a:buClr>
            </a:pPr>
            <a:endParaRPr lang="en-US" sz="2400" dirty="0" smtClean="0">
              <a:solidFill>
                <a:srgbClr val="002060"/>
              </a:solidFill>
              <a:latin typeface="BankGothic Lt BT" pitchFamily="34" charset="0"/>
            </a:endParaRPr>
          </a:p>
          <a:p>
            <a:pPr lvl="1">
              <a:buClr>
                <a:srgbClr val="002060"/>
              </a:buClr>
            </a:pPr>
            <a:r>
              <a:rPr lang="en-US" sz="2400" dirty="0" smtClean="0">
                <a:solidFill>
                  <a:srgbClr val="002060"/>
                </a:solidFill>
                <a:latin typeface="BankGothic Lt BT" pitchFamily="34" charset="0"/>
              </a:rPr>
              <a:t>Save </a:t>
            </a:r>
            <a:r>
              <a:rPr lang="en-US" sz="2400" dirty="0">
                <a:solidFill>
                  <a:srgbClr val="002060"/>
                </a:solidFill>
                <a:latin typeface="BankGothic Lt BT" pitchFamily="34" charset="0"/>
              </a:rPr>
              <a:t>and </a:t>
            </a:r>
            <a:r>
              <a:rPr lang="en-US" sz="2400" dirty="0" smtClean="0">
                <a:solidFill>
                  <a:srgbClr val="002060"/>
                </a:solidFill>
                <a:latin typeface="BankGothic Lt BT" pitchFamily="34" charset="0"/>
              </a:rPr>
              <a:t>Next Block</a:t>
            </a:r>
            <a:endParaRPr lang="en-US" sz="2400" u="sng" dirty="0">
              <a:solidFill>
                <a:srgbClr val="002060"/>
              </a:solidFill>
              <a:latin typeface="BankGothic Lt BT" pitchFamily="34" charset="0"/>
            </a:endParaRPr>
          </a:p>
          <a:p>
            <a:pPr marL="274320" lvl="1" indent="0">
              <a:buClr>
                <a:srgbClr val="002060"/>
              </a:buClr>
              <a:buNone/>
            </a:pPr>
            <a:endParaRPr lang="en-US" sz="2400" dirty="0" smtClean="0">
              <a:solidFill>
                <a:srgbClr val="002060"/>
              </a:solidFill>
              <a:latin typeface="BankGothic Lt BT" pitchFamily="34" charset="0"/>
            </a:endParaRPr>
          </a:p>
          <a:p>
            <a:pPr lvl="1">
              <a:buClr>
                <a:srgbClr val="002060"/>
              </a:buClr>
            </a:pPr>
            <a:endParaRPr lang="en-US" sz="2400" dirty="0" smtClean="0">
              <a:solidFill>
                <a:srgbClr val="002060"/>
              </a:solidFill>
              <a:latin typeface="BankGothic Lt BT" pitchFamily="34" charset="0"/>
            </a:endParaRPr>
          </a:p>
          <a:p>
            <a:pPr lvl="1">
              <a:buClr>
                <a:srgbClr val="002060"/>
              </a:buClr>
            </a:pPr>
            <a:r>
              <a:rPr lang="en-US" sz="2400" dirty="0" smtClean="0">
                <a:solidFill>
                  <a:srgbClr val="002060"/>
                </a:solidFill>
                <a:latin typeface="BankGothic Lt BT" pitchFamily="34" charset="0"/>
              </a:rPr>
              <a:t>Rollback and Previous Block</a:t>
            </a:r>
          </a:p>
          <a:p>
            <a:pPr lvl="1">
              <a:buClr>
                <a:srgbClr val="002060"/>
              </a:buClr>
            </a:pPr>
            <a:r>
              <a:rPr lang="en-US" sz="1200" b="1" dirty="0" smtClean="0">
                <a:solidFill>
                  <a:srgbClr val="002060"/>
                </a:solidFill>
                <a:latin typeface="BankGothic Lt BT" pitchFamily="34" charset="0"/>
              </a:rPr>
              <a:t>Remove Record</a:t>
            </a:r>
            <a:endParaRPr lang="en-US" sz="1200" b="1" dirty="0">
              <a:solidFill>
                <a:srgbClr val="002060"/>
              </a:solidFill>
              <a:latin typeface="BankGothic Lt BT" pitchFamily="34" charset="0"/>
            </a:endParaRPr>
          </a:p>
        </p:txBody>
      </p:sp>
      <p:sp>
        <p:nvSpPr>
          <p:cNvPr id="4" name="Text Placeholder 3"/>
          <p:cNvSpPr>
            <a:spLocks noGrp="1"/>
          </p:cNvSpPr>
          <p:nvPr>
            <p:ph type="body" sz="half" idx="2"/>
          </p:nvPr>
        </p:nvSpPr>
        <p:spPr>
          <a:xfrm>
            <a:off x="466725" y="1447800"/>
            <a:ext cx="2139696" cy="4648200"/>
          </a:xfrm>
        </p:spPr>
        <p:txBody>
          <a:bodyPr>
            <a:normAutofit/>
          </a:bodyPr>
          <a:lstStyle/>
          <a:p>
            <a:pPr>
              <a:buClr>
                <a:srgbClr val="002060"/>
              </a:buClr>
            </a:pPr>
            <a:r>
              <a:rPr lang="en-US" sz="2000" u="sng" dirty="0" smtClean="0">
                <a:solidFill>
                  <a:srgbClr val="002060"/>
                </a:solidFill>
                <a:latin typeface="BankGothic Lt BT" pitchFamily="34" charset="0"/>
              </a:rPr>
              <a:t>SSASECT</a:t>
            </a:r>
            <a:endParaRPr lang="en-US" sz="1600" u="sng" dirty="0" smtClean="0">
              <a:solidFill>
                <a:srgbClr val="002060"/>
              </a:solidFill>
              <a:latin typeface="BankGothic Lt BT" pitchFamily="34" charset="0"/>
            </a:endParaRPr>
          </a:p>
          <a:p>
            <a:pPr lvl="1">
              <a:buClr>
                <a:srgbClr val="002060"/>
              </a:buClr>
            </a:pPr>
            <a:r>
              <a:rPr lang="en-US" sz="1400" dirty="0" smtClean="0">
                <a:solidFill>
                  <a:srgbClr val="002060"/>
                </a:solidFill>
                <a:latin typeface="BankGothic Lt BT" pitchFamily="34" charset="0"/>
              </a:rPr>
              <a:t>- Main </a:t>
            </a:r>
            <a:r>
              <a:rPr lang="en-US" sz="1400" dirty="0">
                <a:solidFill>
                  <a:srgbClr val="002060"/>
                </a:solidFill>
                <a:latin typeface="BankGothic Lt BT" pitchFamily="34" charset="0"/>
              </a:rPr>
              <a:t>Screen</a:t>
            </a:r>
          </a:p>
          <a:p>
            <a:pPr lvl="1">
              <a:buClr>
                <a:srgbClr val="002060"/>
              </a:buClr>
            </a:pPr>
            <a:r>
              <a:rPr lang="en-US" sz="1400" dirty="0" smtClean="0">
                <a:solidFill>
                  <a:srgbClr val="002060"/>
                </a:solidFill>
                <a:latin typeface="BankGothic Lt BT" pitchFamily="34" charset="0"/>
              </a:rPr>
              <a:t>- 90</a:t>
            </a:r>
            <a:r>
              <a:rPr lang="en-US" sz="1400" dirty="0">
                <a:solidFill>
                  <a:srgbClr val="002060"/>
                </a:solidFill>
                <a:latin typeface="BankGothic Lt BT" pitchFamily="34" charset="0"/>
              </a:rPr>
              <a:t>% of Changes</a:t>
            </a:r>
          </a:p>
          <a:p>
            <a:pPr lvl="1">
              <a:buClr>
                <a:srgbClr val="002060"/>
              </a:buClr>
            </a:pPr>
            <a:r>
              <a:rPr lang="en-US" sz="1400" dirty="0" smtClean="0">
                <a:solidFill>
                  <a:srgbClr val="002060"/>
                </a:solidFill>
                <a:latin typeface="BankGothic Lt BT" pitchFamily="34" charset="0"/>
              </a:rPr>
              <a:t>- Add </a:t>
            </a:r>
            <a:r>
              <a:rPr lang="en-US" sz="1400" dirty="0">
                <a:solidFill>
                  <a:srgbClr val="002060"/>
                </a:solidFill>
                <a:latin typeface="BankGothic Lt BT" pitchFamily="34" charset="0"/>
              </a:rPr>
              <a:t>new </a:t>
            </a:r>
            <a:r>
              <a:rPr lang="en-US" sz="1400" dirty="0" smtClean="0">
                <a:solidFill>
                  <a:srgbClr val="002060"/>
                </a:solidFill>
                <a:latin typeface="BankGothic Lt BT" pitchFamily="34" charset="0"/>
              </a:rPr>
              <a:t>section</a:t>
            </a:r>
          </a:p>
          <a:p>
            <a:pPr>
              <a:buClr>
                <a:srgbClr val="002060"/>
              </a:buClr>
            </a:pPr>
            <a:endParaRPr lang="en-US" sz="2000" u="sng" dirty="0" smtClean="0">
              <a:solidFill>
                <a:srgbClr val="002060"/>
              </a:solidFill>
              <a:latin typeface="BankGothic Lt BT" pitchFamily="34" charset="0"/>
            </a:endParaRPr>
          </a:p>
          <a:p>
            <a:pPr>
              <a:buClr>
                <a:srgbClr val="002060"/>
              </a:buClr>
            </a:pPr>
            <a:r>
              <a:rPr lang="en-US" sz="2000" u="sng" dirty="0" smtClean="0">
                <a:solidFill>
                  <a:srgbClr val="002060"/>
                </a:solidFill>
                <a:latin typeface="BankGothic Lt BT" pitchFamily="34" charset="0"/>
              </a:rPr>
              <a:t>SSATEXT</a:t>
            </a:r>
            <a:endParaRPr lang="en-US" sz="1600" u="sng" dirty="0">
              <a:solidFill>
                <a:srgbClr val="002060"/>
              </a:solidFill>
              <a:latin typeface="BankGothic Lt BT" pitchFamily="34" charset="0"/>
            </a:endParaRPr>
          </a:p>
          <a:p>
            <a:pPr marL="285750" indent="-285750">
              <a:buClr>
                <a:srgbClr val="002060"/>
              </a:buClr>
              <a:buFontTx/>
              <a:buChar char="-"/>
            </a:pPr>
            <a:r>
              <a:rPr lang="en-US" sz="1400" dirty="0" smtClean="0">
                <a:solidFill>
                  <a:srgbClr val="002060"/>
                </a:solidFill>
                <a:latin typeface="BankGothic Lt BT" pitchFamily="34" charset="0"/>
              </a:rPr>
              <a:t>Course comments</a:t>
            </a:r>
            <a:endParaRPr lang="en-US" u="sng" dirty="0">
              <a:solidFill>
                <a:srgbClr val="002060"/>
              </a:solidFill>
              <a:latin typeface="BankGothic Lt BT" pitchFamily="34" charset="0"/>
            </a:endParaRPr>
          </a:p>
          <a:p>
            <a:pPr>
              <a:buClr>
                <a:srgbClr val="002060"/>
              </a:buClr>
            </a:pPr>
            <a:endParaRPr lang="en-US" sz="2000" u="sng" dirty="0" smtClean="0">
              <a:solidFill>
                <a:srgbClr val="002060"/>
              </a:solidFill>
              <a:latin typeface="BankGothic Lt BT" pitchFamily="34" charset="0"/>
            </a:endParaRPr>
          </a:p>
          <a:p>
            <a:pPr>
              <a:buClr>
                <a:srgbClr val="002060"/>
              </a:buClr>
            </a:pPr>
            <a:r>
              <a:rPr lang="en-US" sz="2000" u="sng" dirty="0" smtClean="0">
                <a:solidFill>
                  <a:srgbClr val="002060"/>
                </a:solidFill>
                <a:latin typeface="BankGothic Lt BT" pitchFamily="34" charset="0"/>
              </a:rPr>
              <a:t>SSARRES</a:t>
            </a:r>
            <a:endParaRPr lang="en-US" sz="1600" u="sng" dirty="0">
              <a:solidFill>
                <a:srgbClr val="002060"/>
              </a:solidFill>
              <a:latin typeface="BankGothic Lt BT" pitchFamily="34" charset="0"/>
            </a:endParaRPr>
          </a:p>
          <a:p>
            <a:pPr marL="285750" indent="-285750">
              <a:buClr>
                <a:srgbClr val="002060"/>
              </a:buClr>
              <a:buFontTx/>
              <a:buChar char="-"/>
            </a:pPr>
            <a:r>
              <a:rPr lang="en-US" sz="1400" dirty="0" smtClean="0">
                <a:solidFill>
                  <a:srgbClr val="002060"/>
                </a:solidFill>
                <a:latin typeface="BankGothic Lt BT" pitchFamily="34" charset="0"/>
              </a:rPr>
              <a:t>Course restriction</a:t>
            </a:r>
          </a:p>
          <a:p>
            <a:pPr>
              <a:buClr>
                <a:srgbClr val="002060"/>
              </a:buClr>
            </a:pPr>
            <a:endParaRPr lang="en-US" sz="1600" dirty="0">
              <a:solidFill>
                <a:srgbClr val="002060"/>
              </a:solidFill>
              <a:latin typeface="BankGothic Lt BT" pitchFamily="34" charset="0"/>
            </a:endParaRPr>
          </a:p>
          <a:p>
            <a:pPr marL="285750" indent="-285750">
              <a:buClr>
                <a:srgbClr val="002060"/>
              </a:buClr>
              <a:buFont typeface="Arial" pitchFamily="34" charset="0"/>
              <a:buChar char="•"/>
            </a:pPr>
            <a:endParaRPr lang="en-US" dirty="0" smtClean="0">
              <a:solidFill>
                <a:srgbClr val="002060"/>
              </a:solidFill>
              <a:latin typeface="BankGothic Lt BT" pitchFamily="34" charset="0"/>
            </a:endParaRPr>
          </a:p>
          <a:p>
            <a:pPr>
              <a:buClr>
                <a:srgbClr val="002060"/>
              </a:buClr>
            </a:pPr>
            <a:endParaRPr lang="en-US" dirty="0">
              <a:latin typeface="BankGothic Lt BT" pitchFamily="34" charset="0"/>
            </a:endParaRPr>
          </a:p>
        </p:txBody>
      </p:sp>
      <p:pic>
        <p:nvPicPr>
          <p:cNvPr id="9" name="Picture 8"/>
          <p:cNvPicPr/>
          <p:nvPr/>
        </p:nvPicPr>
        <p:blipFill>
          <a:blip r:embed="rId3" cstate="print"/>
          <a:stretch>
            <a:fillRect/>
          </a:stretch>
        </p:blipFill>
        <p:spPr>
          <a:xfrm>
            <a:off x="2990849" y="3429000"/>
            <a:ext cx="5486400" cy="838200"/>
          </a:xfrm>
          <a:prstGeom prst="rect">
            <a:avLst/>
          </a:prstGeom>
        </p:spPr>
      </p:pic>
      <p:pic>
        <p:nvPicPr>
          <p:cNvPr id="10" name="Picture 9"/>
          <p:cNvPicPr/>
          <p:nvPr/>
        </p:nvPicPr>
        <p:blipFill>
          <a:blip r:embed="rId4" cstate="print"/>
          <a:stretch>
            <a:fillRect/>
          </a:stretch>
        </p:blipFill>
        <p:spPr>
          <a:xfrm>
            <a:off x="2914648" y="4953000"/>
            <a:ext cx="5495925" cy="91440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49" y="1219200"/>
            <a:ext cx="28860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4"/>
          <p:cNvSpPr txBox="1">
            <a:spLocks/>
          </p:cNvSpPr>
          <p:nvPr/>
        </p:nvSpPr>
        <p:spPr>
          <a:xfrm>
            <a:off x="476250" y="381000"/>
            <a:ext cx="8229600"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en-US" sz="3200" u="sng" dirty="0" smtClean="0">
                <a:solidFill>
                  <a:srgbClr val="0070C0"/>
                </a:solidFill>
                <a:latin typeface="BankGothic Lt BT" pitchFamily="34" charset="0"/>
              </a:rPr>
              <a:t>Navigating through</a:t>
            </a:r>
            <a:endParaRPr lang="en-US" sz="3200" u="sng" dirty="0">
              <a:solidFill>
                <a:srgbClr val="0070C0"/>
              </a:solidFill>
              <a:latin typeface="BankGothic Lt BT" pitchFamily="34" charset="0"/>
            </a:endParaRPr>
          </a:p>
        </p:txBody>
      </p:sp>
      <p:sp>
        <p:nvSpPr>
          <p:cNvPr id="11"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cxnSp>
        <p:nvCxnSpPr>
          <p:cNvPr id="6" name="Straight Arrow Connector 5"/>
          <p:cNvCxnSpPr/>
          <p:nvPr/>
        </p:nvCxnSpPr>
        <p:spPr>
          <a:xfrm>
            <a:off x="3886200" y="4953000"/>
            <a:ext cx="0" cy="3048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9594607">
            <a:off x="1843977" y="2552699"/>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202317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2139696" cy="990600"/>
          </a:xfrm>
        </p:spPr>
        <p:txBody>
          <a:bodyPr>
            <a:noAutofit/>
          </a:bodyPr>
          <a:lstStyle/>
          <a:p>
            <a:pPr algn="ctr"/>
            <a:r>
              <a:rPr lang="en-US" sz="2800" u="sng" dirty="0" smtClean="0">
                <a:solidFill>
                  <a:srgbClr val="0070C0"/>
                </a:solidFill>
                <a:latin typeface="BankGothic Lt BT" pitchFamily="34" charset="0"/>
              </a:rPr>
              <a:t/>
            </a:r>
            <a:br>
              <a:rPr lang="en-US" sz="2800" u="sng" dirty="0" smtClean="0">
                <a:solidFill>
                  <a:srgbClr val="0070C0"/>
                </a:solidFill>
                <a:latin typeface="BankGothic Lt BT" pitchFamily="34" charset="0"/>
              </a:rPr>
            </a:br>
            <a:r>
              <a:rPr lang="en-US" sz="2800" u="sng" dirty="0">
                <a:solidFill>
                  <a:srgbClr val="FF0000"/>
                </a:solidFill>
                <a:latin typeface="BankGothic Lt BT" pitchFamily="34" charset="0"/>
              </a:rPr>
              <a:t>SSASECT</a:t>
            </a:r>
            <a:br>
              <a:rPr lang="en-US" sz="2800" u="sng" dirty="0">
                <a:solidFill>
                  <a:srgbClr val="FF0000"/>
                </a:solidFill>
                <a:latin typeface="BankGothic Lt BT" pitchFamily="34" charset="0"/>
              </a:rPr>
            </a:br>
            <a:r>
              <a:rPr lang="en-US" u="sng" dirty="0" smtClean="0">
                <a:solidFill>
                  <a:srgbClr val="FF0000"/>
                </a:solidFill>
                <a:latin typeface="BankGothic Lt BT" pitchFamily="34" charset="0"/>
              </a:rPr>
              <a:t>work screen</a:t>
            </a:r>
            <a:endParaRPr lang="en-US" u="sng" dirty="0">
              <a:solidFill>
                <a:srgbClr val="FF0000"/>
              </a:solidFill>
              <a:latin typeface="BankGothic Lt BT" pitchFamily="34" charset="0"/>
            </a:endParaRPr>
          </a:p>
        </p:txBody>
      </p:sp>
      <p:sp>
        <p:nvSpPr>
          <p:cNvPr id="7" name="Content Placeholder 6"/>
          <p:cNvSpPr>
            <a:spLocks noGrp="1"/>
          </p:cNvSpPr>
          <p:nvPr>
            <p:ph idx="1"/>
          </p:nvPr>
        </p:nvSpPr>
        <p:spPr/>
        <p:txBody>
          <a:bodyPr>
            <a:noAutofit/>
          </a:bodyPr>
          <a:lstStyle/>
          <a:p>
            <a:pPr marL="0" lvl="0" indent="0" algn="ctr" rtl="0">
              <a:buClr>
                <a:srgbClr val="002060"/>
              </a:buClr>
              <a:buNone/>
            </a:pPr>
            <a:r>
              <a:rPr lang="en-US" sz="3600" u="sng" dirty="0" smtClean="0">
                <a:solidFill>
                  <a:srgbClr val="0070C0"/>
                </a:solidFill>
                <a:latin typeface="BankGothic Lt BT" pitchFamily="34" charset="0"/>
              </a:rPr>
              <a:t>Making Changes </a:t>
            </a:r>
          </a:p>
          <a:p>
            <a:pPr>
              <a:buClr>
                <a:srgbClr val="002060"/>
              </a:buClr>
              <a:buFont typeface="Wingdings" pitchFamily="2" charset="2"/>
              <a:buChar char="ü"/>
            </a:pPr>
            <a:r>
              <a:rPr lang="en-US" sz="2600" dirty="0" smtClean="0">
                <a:solidFill>
                  <a:srgbClr val="002060"/>
                </a:solidFill>
                <a:latin typeface="BankGothic Lt BT" pitchFamily="34" charset="0"/>
              </a:rPr>
              <a:t> </a:t>
            </a:r>
            <a:r>
              <a:rPr lang="en-US" sz="2600" dirty="0">
                <a:solidFill>
                  <a:srgbClr val="002060"/>
                </a:solidFill>
                <a:latin typeface="BankGothic Lt BT" pitchFamily="34" charset="0"/>
              </a:rPr>
              <a:t>Hiding a </a:t>
            </a:r>
            <a:r>
              <a:rPr lang="en-US" sz="2600" dirty="0" smtClean="0">
                <a:solidFill>
                  <a:srgbClr val="002060"/>
                </a:solidFill>
                <a:latin typeface="BankGothic Lt BT" pitchFamily="34" charset="0"/>
              </a:rPr>
              <a:t>Course</a:t>
            </a:r>
            <a:endParaRPr lang="en-US" sz="2600" dirty="0">
              <a:solidFill>
                <a:srgbClr val="002060"/>
              </a:solidFill>
              <a:latin typeface="BankGothic Lt BT" pitchFamily="34" charset="0"/>
            </a:endParaRPr>
          </a:p>
          <a:p>
            <a:pPr>
              <a:buClr>
                <a:srgbClr val="002060"/>
              </a:buClr>
              <a:buFont typeface="Wingdings" pitchFamily="2" charset="2"/>
              <a:buChar char="ü"/>
            </a:pPr>
            <a:r>
              <a:rPr lang="en-US" sz="2600" dirty="0">
                <a:solidFill>
                  <a:srgbClr val="002060"/>
                </a:solidFill>
                <a:latin typeface="BankGothic Lt BT" pitchFamily="34" charset="0"/>
              </a:rPr>
              <a:t> Part of Term</a:t>
            </a:r>
          </a:p>
          <a:p>
            <a:pPr lvl="0" rtl="0">
              <a:buClr>
                <a:srgbClr val="002060"/>
              </a:buClr>
              <a:buFont typeface="Wingdings" pitchFamily="2" charset="2"/>
              <a:buChar char="ü"/>
            </a:pPr>
            <a:r>
              <a:rPr lang="en-US" sz="2600" dirty="0" smtClean="0">
                <a:solidFill>
                  <a:srgbClr val="002060"/>
                </a:solidFill>
                <a:latin typeface="BankGothic Lt BT" pitchFamily="34" charset="0"/>
              </a:rPr>
              <a:t> Max Enrollment</a:t>
            </a:r>
            <a:endParaRPr lang="en-US" sz="2600" dirty="0">
              <a:solidFill>
                <a:srgbClr val="002060"/>
              </a:solidFill>
              <a:latin typeface="BankGothic Lt BT" pitchFamily="34" charset="0"/>
            </a:endParaRPr>
          </a:p>
          <a:p>
            <a:pPr>
              <a:buClr>
                <a:srgbClr val="002060"/>
              </a:buClr>
              <a:buFont typeface="Wingdings" pitchFamily="2" charset="2"/>
              <a:buChar char="ü"/>
            </a:pPr>
            <a:r>
              <a:rPr lang="en-US" sz="2600" dirty="0" smtClean="0">
                <a:solidFill>
                  <a:srgbClr val="002060"/>
                </a:solidFill>
                <a:latin typeface="BankGothic Lt BT" pitchFamily="34" charset="0"/>
              </a:rPr>
              <a:t> </a:t>
            </a:r>
            <a:r>
              <a:rPr lang="en-US" sz="2600" dirty="0">
                <a:solidFill>
                  <a:srgbClr val="002060"/>
                </a:solidFill>
                <a:latin typeface="BankGothic Lt BT" pitchFamily="34" charset="0"/>
              </a:rPr>
              <a:t>Meeting Patterns</a:t>
            </a:r>
          </a:p>
          <a:p>
            <a:pPr lvl="0">
              <a:buClr>
                <a:srgbClr val="002060"/>
              </a:buClr>
              <a:buFont typeface="Wingdings" pitchFamily="2" charset="2"/>
              <a:buChar char="ü"/>
            </a:pPr>
            <a:r>
              <a:rPr lang="en-US" sz="2600" dirty="0" smtClean="0">
                <a:solidFill>
                  <a:srgbClr val="002060"/>
                </a:solidFill>
                <a:latin typeface="BankGothic Lt BT" pitchFamily="34" charset="0"/>
              </a:rPr>
              <a:t>Instructor </a:t>
            </a:r>
            <a:r>
              <a:rPr lang="en-US" sz="2600" dirty="0">
                <a:solidFill>
                  <a:srgbClr val="002060"/>
                </a:solidFill>
                <a:latin typeface="BankGothic Lt BT" pitchFamily="34" charset="0"/>
              </a:rPr>
              <a:t>Add/Changes</a:t>
            </a:r>
          </a:p>
          <a:p>
            <a:pPr lvl="0">
              <a:buClr>
                <a:srgbClr val="002060"/>
              </a:buClr>
              <a:buFont typeface="Wingdings" pitchFamily="2" charset="2"/>
              <a:buChar char="ü"/>
            </a:pPr>
            <a:r>
              <a:rPr lang="en-US" sz="2600" dirty="0" smtClean="0">
                <a:solidFill>
                  <a:srgbClr val="002060"/>
                </a:solidFill>
                <a:latin typeface="BankGothic Lt BT" pitchFamily="34" charset="0"/>
              </a:rPr>
              <a:t> Building/Room Assignment</a:t>
            </a:r>
          </a:p>
          <a:p>
            <a:pPr lvl="0">
              <a:buClr>
                <a:srgbClr val="002060"/>
              </a:buClr>
              <a:buFont typeface="Wingdings" pitchFamily="2" charset="2"/>
              <a:buChar char="ü"/>
            </a:pPr>
            <a:r>
              <a:rPr lang="en-US" sz="2600" dirty="0">
                <a:solidFill>
                  <a:srgbClr val="002060"/>
                </a:solidFill>
                <a:latin typeface="BankGothic Lt BT" pitchFamily="34" charset="0"/>
              </a:rPr>
              <a:t> </a:t>
            </a:r>
            <a:r>
              <a:rPr lang="en-US" sz="2600" dirty="0" smtClean="0">
                <a:solidFill>
                  <a:srgbClr val="002060"/>
                </a:solidFill>
                <a:latin typeface="BankGothic Lt BT" pitchFamily="34" charset="0"/>
              </a:rPr>
              <a:t>Room Features</a:t>
            </a:r>
          </a:p>
          <a:p>
            <a:pPr lvl="0">
              <a:buClr>
                <a:srgbClr val="002060"/>
              </a:buClr>
              <a:buFont typeface="Wingdings" pitchFamily="2" charset="2"/>
              <a:buChar char="ü"/>
            </a:pPr>
            <a:r>
              <a:rPr lang="en-US" sz="2600" dirty="0">
                <a:solidFill>
                  <a:srgbClr val="002060"/>
                </a:solidFill>
                <a:latin typeface="BankGothic Lt BT" pitchFamily="34" charset="0"/>
              </a:rPr>
              <a:t> </a:t>
            </a:r>
            <a:r>
              <a:rPr lang="en-US" sz="2600" dirty="0" smtClean="0">
                <a:solidFill>
                  <a:srgbClr val="002060"/>
                </a:solidFill>
                <a:latin typeface="BankGothic Lt BT" pitchFamily="34" charset="0"/>
              </a:rPr>
              <a:t>Restrictions</a:t>
            </a:r>
          </a:p>
          <a:p>
            <a:pPr lvl="0">
              <a:buClr>
                <a:srgbClr val="002060"/>
              </a:buClr>
              <a:buFont typeface="Wingdings" pitchFamily="2" charset="2"/>
              <a:buChar char="ü"/>
            </a:pPr>
            <a:r>
              <a:rPr lang="en-US" sz="2600" dirty="0">
                <a:solidFill>
                  <a:srgbClr val="002060"/>
                </a:solidFill>
                <a:latin typeface="BankGothic Lt BT" pitchFamily="34" charset="0"/>
              </a:rPr>
              <a:t> </a:t>
            </a:r>
            <a:r>
              <a:rPr lang="en-US" sz="2600" dirty="0" smtClean="0">
                <a:solidFill>
                  <a:srgbClr val="002060"/>
                </a:solidFill>
                <a:latin typeface="BankGothic Lt BT" pitchFamily="34" charset="0"/>
              </a:rPr>
              <a:t>Course Comments</a:t>
            </a:r>
            <a:endParaRPr lang="en-US" sz="2600" dirty="0">
              <a:solidFill>
                <a:srgbClr val="002060"/>
              </a:solidFill>
              <a:latin typeface="BankGothic Lt BT" pitchFamily="34" charset="0"/>
            </a:endParaRPr>
          </a:p>
          <a:p>
            <a:pPr marL="0" indent="0">
              <a:buClr>
                <a:srgbClr val="002060"/>
              </a:buClr>
              <a:buNone/>
            </a:pPr>
            <a:endParaRPr lang="en-US" sz="2600" dirty="0">
              <a:solidFill>
                <a:srgbClr val="0070C0"/>
              </a:solidFill>
              <a:latin typeface="BankGothic Lt BT" pitchFamily="34" charset="0"/>
            </a:endParaRPr>
          </a:p>
        </p:txBody>
      </p:sp>
      <p:sp>
        <p:nvSpPr>
          <p:cNvPr id="3" name="Text Placeholder 2"/>
          <p:cNvSpPr>
            <a:spLocks noGrp="1"/>
          </p:cNvSpPr>
          <p:nvPr>
            <p:ph type="body" sz="half" idx="2"/>
          </p:nvPr>
        </p:nvSpPr>
        <p:spPr/>
        <p:txBody>
          <a:bodyPr>
            <a:normAutofit/>
          </a:bodyPr>
          <a:lstStyle/>
          <a:p>
            <a:pPr marL="342900" indent="-342900">
              <a:buClr>
                <a:srgbClr val="002060"/>
              </a:buClr>
              <a:buFont typeface="Arial" pitchFamily="34" charset="0"/>
              <a:buChar char="•"/>
            </a:pPr>
            <a:endParaRPr lang="en-US" sz="1600" dirty="0" smtClean="0">
              <a:solidFill>
                <a:srgbClr val="002060"/>
              </a:solidFill>
              <a:latin typeface="BankGothic Lt BT" pitchFamily="34" charset="0"/>
            </a:endParaRPr>
          </a:p>
          <a:p>
            <a:pPr marL="342900" indent="-342900">
              <a:buClr>
                <a:srgbClr val="002060"/>
              </a:buClr>
              <a:buFont typeface="Arial" pitchFamily="34" charset="0"/>
              <a:buChar char="•"/>
            </a:pPr>
            <a:endParaRPr lang="en-US" sz="1800" dirty="0">
              <a:solidFill>
                <a:srgbClr val="002060"/>
              </a:solidFill>
              <a:latin typeface="BankGothic Lt BT" pitchFamily="34" charset="0"/>
            </a:endParaRPr>
          </a:p>
          <a:p>
            <a:pPr marL="342900" indent="-342900">
              <a:buClr>
                <a:srgbClr val="002060"/>
              </a:buClr>
              <a:buFont typeface="Arial" pitchFamily="34" charset="0"/>
              <a:buChar char="•"/>
            </a:pPr>
            <a:endParaRPr lang="en-US" sz="1800" dirty="0">
              <a:solidFill>
                <a:srgbClr val="002060"/>
              </a:solidFill>
              <a:latin typeface="BankGothic Lt BT" pitchFamily="34" charset="0"/>
            </a:endParaRPr>
          </a:p>
        </p:txBody>
      </p:sp>
      <p:sp>
        <p:nvSpPr>
          <p:cNvPr id="5"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217103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9594607">
            <a:off x="1691578" y="2805677"/>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3322866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33400"/>
            <a:ext cx="8229600" cy="838200"/>
          </a:xfrm>
        </p:spPr>
        <p:txBody>
          <a:bodyPr>
            <a:normAutofit/>
          </a:bodyPr>
          <a:lstStyle/>
          <a:p>
            <a:pPr algn="ctr"/>
            <a:r>
              <a:rPr lang="en-US" sz="3600" u="sng" dirty="0">
                <a:solidFill>
                  <a:srgbClr val="0070C0"/>
                </a:solidFill>
                <a:latin typeface="BankGothic Lt BT" pitchFamily="34" charset="0"/>
              </a:rPr>
              <a:t>Hiding a </a:t>
            </a:r>
            <a:r>
              <a:rPr lang="en-US" sz="3600" u="sng" dirty="0" smtClean="0">
                <a:solidFill>
                  <a:srgbClr val="0070C0"/>
                </a:solidFill>
                <a:latin typeface="BankGothic Lt BT" pitchFamily="34" charset="0"/>
              </a:rPr>
              <a:t>Course</a:t>
            </a:r>
            <a:endParaRPr lang="en-US" sz="3600" dirty="0">
              <a:latin typeface="BankGothic Lt BT" pitchFamily="34" charset="0"/>
            </a:endParaRPr>
          </a:p>
        </p:txBody>
      </p:sp>
      <p:sp>
        <p:nvSpPr>
          <p:cNvPr id="3" name="Content Placeholder 2"/>
          <p:cNvSpPr>
            <a:spLocks noGrp="1"/>
          </p:cNvSpPr>
          <p:nvPr>
            <p:ph sz="half" idx="1"/>
          </p:nvPr>
        </p:nvSpPr>
        <p:spPr>
          <a:xfrm>
            <a:off x="457200" y="1524000"/>
            <a:ext cx="3810000" cy="4572000"/>
          </a:xfrm>
          <a:noFill/>
          <a:ln>
            <a:noFill/>
          </a:ln>
        </p:spPr>
        <p:txBody>
          <a:bodyPr>
            <a:normAutofit/>
          </a:bodyPr>
          <a:lstStyle/>
          <a:p>
            <a:pPr>
              <a:buClr>
                <a:srgbClr val="002060"/>
              </a:buClr>
              <a:buFont typeface="Wingdings" pitchFamily="2" charset="2"/>
              <a:buChar char="ü"/>
            </a:pPr>
            <a:endParaRPr lang="en-US" sz="1800" dirty="0" smtClean="0">
              <a:solidFill>
                <a:srgbClr val="002060"/>
              </a:solidFill>
              <a:latin typeface="BankGothic Lt BT" pitchFamily="34" charset="0"/>
            </a:endParaRPr>
          </a:p>
          <a:p>
            <a:pPr marL="0" indent="0">
              <a:buClr>
                <a:srgbClr val="002060"/>
              </a:buClr>
              <a:buNone/>
            </a:pPr>
            <a:r>
              <a:rPr lang="en-US" sz="1800" dirty="0" smtClean="0">
                <a:solidFill>
                  <a:srgbClr val="002060"/>
                </a:solidFill>
                <a:latin typeface="BankGothic Lt BT" pitchFamily="34" charset="0"/>
              </a:rPr>
              <a:t>Enter HC: in Attendance Method box (hidden section)</a:t>
            </a:r>
          </a:p>
          <a:p>
            <a:pPr marL="0" indent="0">
              <a:buClr>
                <a:srgbClr val="002060"/>
              </a:buClr>
              <a:buNone/>
            </a:pPr>
            <a:endParaRPr lang="en-US" sz="1800" dirty="0">
              <a:solidFill>
                <a:srgbClr val="002060"/>
              </a:solidFill>
              <a:latin typeface="BankGothic Lt BT" pitchFamily="34" charset="0"/>
            </a:endParaRPr>
          </a:p>
          <a:p>
            <a:pPr marL="0" indent="0">
              <a:buClr>
                <a:srgbClr val="002060"/>
              </a:buClr>
              <a:buNone/>
            </a:pPr>
            <a:r>
              <a:rPr lang="en-US" sz="1800" dirty="0" smtClean="0">
                <a:solidFill>
                  <a:srgbClr val="002060"/>
                </a:solidFill>
                <a:latin typeface="BankGothic Lt BT" pitchFamily="34" charset="0"/>
              </a:rPr>
              <a:t>Enter DA: in Special Approval box</a:t>
            </a:r>
          </a:p>
          <a:p>
            <a:pPr marL="0" indent="0">
              <a:buClr>
                <a:srgbClr val="002060"/>
              </a:buClr>
              <a:buNone/>
            </a:pPr>
            <a:r>
              <a:rPr lang="en-US" sz="1800" dirty="0" smtClean="0">
                <a:solidFill>
                  <a:srgbClr val="002060"/>
                </a:solidFill>
                <a:latin typeface="BankGothic Lt BT" pitchFamily="34" charset="0"/>
              </a:rPr>
              <a:t>(departmental approval)</a:t>
            </a:r>
          </a:p>
          <a:p>
            <a:pPr marL="0" indent="0">
              <a:buClr>
                <a:srgbClr val="002060"/>
              </a:buClr>
              <a:buNone/>
            </a:pPr>
            <a:endParaRPr lang="en-US" sz="1800" dirty="0">
              <a:solidFill>
                <a:srgbClr val="002060"/>
              </a:solidFill>
              <a:latin typeface="BankGothic Lt BT" pitchFamily="34" charset="0"/>
            </a:endParaRPr>
          </a:p>
          <a:p>
            <a:pPr marL="0" indent="0">
              <a:buClr>
                <a:srgbClr val="002060"/>
              </a:buClr>
              <a:buNone/>
            </a:pPr>
            <a:r>
              <a:rPr lang="en-US" sz="1800" dirty="0" smtClean="0">
                <a:solidFill>
                  <a:srgbClr val="002060"/>
                </a:solidFill>
                <a:latin typeface="BankGothic Lt BT" pitchFamily="34" charset="0"/>
              </a:rPr>
              <a:t>Uncheck the Print and Voice Response Boxes.</a:t>
            </a:r>
          </a:p>
          <a:p>
            <a:pPr marL="0" indent="0">
              <a:buClr>
                <a:srgbClr val="002060"/>
              </a:buClr>
              <a:buNone/>
            </a:pPr>
            <a:endParaRPr lang="en-US" sz="1800" dirty="0">
              <a:solidFill>
                <a:srgbClr val="002060"/>
              </a:solidFill>
              <a:latin typeface="BankGothic Lt BT" pitchFamily="34" charset="0"/>
            </a:endParaRPr>
          </a:p>
          <a:p>
            <a:pPr marL="0" indent="0">
              <a:buClr>
                <a:srgbClr val="002060"/>
              </a:buClr>
              <a:buNone/>
            </a:pPr>
            <a:r>
              <a:rPr lang="en-US" sz="1800" dirty="0" smtClean="0">
                <a:solidFill>
                  <a:srgbClr val="002060"/>
                </a:solidFill>
                <a:latin typeface="BankGothic Lt BT" pitchFamily="34" charset="0"/>
              </a:rPr>
              <a:t>To un-hide a section – reverse steps.</a:t>
            </a:r>
          </a:p>
          <a:p>
            <a:pPr>
              <a:buClr>
                <a:srgbClr val="002060"/>
              </a:buClr>
              <a:buFont typeface="Wingdings" pitchFamily="2" charset="2"/>
              <a:buChar char="ü"/>
            </a:pPr>
            <a:endParaRPr lang="en-US" sz="1800" dirty="0" smtClean="0">
              <a:solidFill>
                <a:srgbClr val="FF0000"/>
              </a:solidFill>
              <a:latin typeface="BankGothic Lt BT" pitchFamily="34" charset="0"/>
            </a:endParaRPr>
          </a:p>
          <a:p>
            <a:pPr>
              <a:buClr>
                <a:srgbClr val="002060"/>
              </a:buClr>
              <a:buFont typeface="Wingdings" pitchFamily="2" charset="2"/>
              <a:buChar char="ü"/>
            </a:pPr>
            <a:endParaRPr lang="en-US" sz="1800" dirty="0" smtClean="0">
              <a:solidFill>
                <a:srgbClr val="FF0000"/>
              </a:solidFill>
              <a:latin typeface="BankGothic Lt BT" pitchFamily="34" charset="0"/>
            </a:endParaRPr>
          </a:p>
        </p:txBody>
      </p:sp>
      <p:sp>
        <p:nvSpPr>
          <p:cNvPr id="6" name="Footer Placeholder 3"/>
          <p:cNvSpPr txBox="1">
            <a:spLocks/>
          </p:cNvSpPr>
          <p:nvPr/>
        </p:nvSpPr>
        <p:spPr>
          <a:xfrm>
            <a:off x="19050" y="6528816"/>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968" y="1666875"/>
            <a:ext cx="43719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781800" y="4143375"/>
            <a:ext cx="1219200" cy="16192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426968" y="3845943"/>
            <a:ext cx="983232"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V="1">
            <a:off x="7239000" y="4572000"/>
            <a:ext cx="0" cy="914400"/>
          </a:xfrm>
          <a:prstGeom prst="straightConnector1">
            <a:avLst/>
          </a:prstGeom>
          <a:ln>
            <a:solidFill>
              <a:srgbClr val="FF0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43400" y="5191125"/>
            <a:ext cx="4419600" cy="1077218"/>
          </a:xfrm>
          <a:prstGeom prst="rect">
            <a:avLst/>
          </a:prstGeom>
          <a:noFill/>
        </p:spPr>
        <p:txBody>
          <a:bodyPr wrap="square" rtlCol="0">
            <a:spAutoFit/>
          </a:bodyPr>
          <a:lstStyle/>
          <a:p>
            <a:pPr algn="r">
              <a:buClr>
                <a:srgbClr val="002060"/>
              </a:buClr>
              <a:buFont typeface="Wingdings" pitchFamily="2" charset="2"/>
              <a:buChar char="ü"/>
            </a:pPr>
            <a:r>
              <a:rPr lang="en-US" sz="1600" dirty="0">
                <a:solidFill>
                  <a:srgbClr val="002060"/>
                </a:solidFill>
                <a:latin typeface="BankGothic Lt BT" pitchFamily="34" charset="0"/>
              </a:rPr>
              <a:t>Print Box</a:t>
            </a:r>
          </a:p>
          <a:p>
            <a:pPr algn="r">
              <a:buClr>
                <a:srgbClr val="002060"/>
              </a:buClr>
              <a:buFont typeface="Wingdings" pitchFamily="2" charset="2"/>
              <a:buChar char="ü"/>
            </a:pPr>
            <a:r>
              <a:rPr lang="en-US" sz="1600" dirty="0">
                <a:solidFill>
                  <a:srgbClr val="002060"/>
                </a:solidFill>
                <a:latin typeface="BankGothic Lt BT" pitchFamily="34" charset="0"/>
              </a:rPr>
              <a:t>Voice Response and </a:t>
            </a:r>
            <a:r>
              <a:rPr lang="en-US" sz="1600" dirty="0" smtClean="0">
                <a:solidFill>
                  <a:srgbClr val="002060"/>
                </a:solidFill>
                <a:latin typeface="BankGothic Lt BT" pitchFamily="34" charset="0"/>
              </a:rPr>
              <a:t> Service Box</a:t>
            </a:r>
            <a:endParaRPr lang="en-US" sz="1600" dirty="0">
              <a:solidFill>
                <a:srgbClr val="002060"/>
              </a:solidFill>
              <a:latin typeface="BankGothic Lt BT" pitchFamily="34" charset="0"/>
            </a:endParaRPr>
          </a:p>
          <a:p>
            <a:r>
              <a:rPr lang="en-US" sz="1600" dirty="0" smtClean="0">
                <a:solidFill>
                  <a:srgbClr val="FF0000"/>
                </a:solidFill>
              </a:rPr>
              <a:t>MUST BE UNCHECKED TO HIDE COURSE from Web.</a:t>
            </a:r>
            <a:endParaRPr lang="en-US" sz="1600" dirty="0">
              <a:solidFill>
                <a:srgbClr val="FF0000"/>
              </a:solidFill>
            </a:endParaRPr>
          </a:p>
        </p:txBody>
      </p:sp>
      <p:sp>
        <p:nvSpPr>
          <p:cNvPr id="11" name="TextBox 10"/>
          <p:cNvSpPr txBox="1"/>
          <p:nvPr/>
        </p:nvSpPr>
        <p:spPr>
          <a:xfrm rot="19594607">
            <a:off x="1919494" y="3175623"/>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4217463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2139696" cy="655720"/>
          </a:xfrm>
        </p:spPr>
        <p:txBody>
          <a:bodyPr/>
          <a:lstStyle/>
          <a:p>
            <a:r>
              <a:rPr lang="en-US" sz="1800" u="sng" dirty="0" smtClean="0">
                <a:solidFill>
                  <a:srgbClr val="002060"/>
                </a:solidFill>
                <a:latin typeface="BankGothic Lt BT" pitchFamily="34" charset="0"/>
              </a:rPr>
              <a:t>Course Section Information Tab</a:t>
            </a:r>
            <a:endParaRPr lang="en-US" sz="1800" u="sng" dirty="0">
              <a:solidFill>
                <a:srgbClr val="002060"/>
              </a:solidFill>
              <a:latin typeface="BankGothic Lt BT" pitchFamily="34" charset="0"/>
            </a:endParaRPr>
          </a:p>
        </p:txBody>
      </p:sp>
      <p:sp>
        <p:nvSpPr>
          <p:cNvPr id="3" name="Content Placeholder 2"/>
          <p:cNvSpPr>
            <a:spLocks noGrp="1"/>
          </p:cNvSpPr>
          <p:nvPr>
            <p:ph idx="1"/>
          </p:nvPr>
        </p:nvSpPr>
        <p:spPr>
          <a:xfrm>
            <a:off x="2895600" y="868680"/>
            <a:ext cx="5715000" cy="5577840"/>
          </a:xfrm>
        </p:spPr>
        <p:txBody>
          <a:bodyPr>
            <a:normAutofit/>
          </a:bodyPr>
          <a:lstStyle/>
          <a:p>
            <a:pPr marL="0" indent="0" algn="ctr">
              <a:buNone/>
            </a:pPr>
            <a:r>
              <a:rPr lang="en-US" u="sng" dirty="0" smtClean="0">
                <a:solidFill>
                  <a:srgbClr val="0070C0"/>
                </a:solidFill>
                <a:latin typeface="BankGothic Lt BT" pitchFamily="34" charset="0"/>
              </a:rPr>
              <a:t>Part of Term</a:t>
            </a:r>
          </a:p>
          <a:p>
            <a:pPr marL="0" indent="0" algn="ctr">
              <a:buNone/>
            </a:pPr>
            <a:endParaRPr lang="en-US" u="sng" dirty="0">
              <a:solidFill>
                <a:srgbClr val="0070C0"/>
              </a:solidFill>
              <a:latin typeface="BankGothic Lt BT" pitchFamily="34" charset="0"/>
            </a:endParaRPr>
          </a:p>
          <a:p>
            <a:pPr marL="0" indent="0" algn="ctr">
              <a:buNone/>
            </a:pPr>
            <a:endParaRPr lang="en-US" u="sng" dirty="0" smtClean="0">
              <a:solidFill>
                <a:srgbClr val="0070C0"/>
              </a:solidFill>
              <a:latin typeface="BankGothic Lt BT" pitchFamily="34" charset="0"/>
            </a:endParaRPr>
          </a:p>
          <a:p>
            <a:pPr marL="0" indent="0" algn="ctr">
              <a:buNone/>
            </a:pPr>
            <a:endParaRPr lang="en-US" u="sng" dirty="0">
              <a:solidFill>
                <a:srgbClr val="0070C0"/>
              </a:solidFill>
              <a:latin typeface="BankGothic Lt BT" pitchFamily="34" charset="0"/>
            </a:endParaRPr>
          </a:p>
          <a:p>
            <a:pPr marL="0" indent="0" algn="ctr">
              <a:buNone/>
            </a:pPr>
            <a:endParaRPr lang="en-US" u="sng" dirty="0" smtClean="0">
              <a:solidFill>
                <a:srgbClr val="0070C0"/>
              </a:solidFill>
              <a:latin typeface="BankGothic Lt BT" pitchFamily="34" charset="0"/>
            </a:endParaRPr>
          </a:p>
          <a:p>
            <a:pPr marL="0" indent="0" algn="ctr">
              <a:buNone/>
            </a:pPr>
            <a:endParaRPr lang="en-US" u="sng" dirty="0">
              <a:solidFill>
                <a:srgbClr val="0070C0"/>
              </a:solidFill>
              <a:latin typeface="BankGothic Lt BT" pitchFamily="34" charset="0"/>
            </a:endParaRPr>
          </a:p>
          <a:p>
            <a:pPr marL="0" indent="0">
              <a:buNone/>
            </a:pPr>
            <a:endParaRPr lang="en-US" u="sng" dirty="0">
              <a:solidFill>
                <a:srgbClr val="0070C0"/>
              </a:solidFill>
              <a:latin typeface="BankGothic Lt BT" pitchFamily="34" charset="0"/>
            </a:endParaRPr>
          </a:p>
          <a:p>
            <a:pPr marL="0" indent="0">
              <a:buNone/>
            </a:pPr>
            <a:endParaRPr lang="en-US" sz="1000" dirty="0" smtClean="0">
              <a:solidFill>
                <a:srgbClr val="002060"/>
              </a:solidFill>
              <a:latin typeface="BankGothic Lt BT" pitchFamily="34" charset="0"/>
            </a:endParaRPr>
          </a:p>
          <a:p>
            <a:pPr marL="0" indent="0">
              <a:buNone/>
            </a:pPr>
            <a:r>
              <a:rPr lang="en-US" sz="1600" dirty="0" smtClean="0">
                <a:solidFill>
                  <a:srgbClr val="002060"/>
                </a:solidFill>
                <a:latin typeface="BankGothic Lt BT" pitchFamily="34" charset="0"/>
              </a:rPr>
              <a:t>Always </a:t>
            </a:r>
            <a:r>
              <a:rPr lang="en-US" sz="1600" dirty="0">
                <a:solidFill>
                  <a:srgbClr val="002060"/>
                </a:solidFill>
                <a:latin typeface="BankGothic Lt BT" pitchFamily="34" charset="0"/>
              </a:rPr>
              <a:t>refer to POT </a:t>
            </a:r>
            <a:r>
              <a:rPr lang="en-US" sz="1600" dirty="0" smtClean="0">
                <a:solidFill>
                  <a:srgbClr val="002060"/>
                </a:solidFill>
                <a:latin typeface="BankGothic Lt BT" pitchFamily="34" charset="0"/>
              </a:rPr>
              <a:t>Tables for each semester</a:t>
            </a:r>
          </a:p>
          <a:p>
            <a:pPr marL="0" indent="0">
              <a:buNone/>
            </a:pPr>
            <a:r>
              <a:rPr lang="en-US" sz="1600" dirty="0">
                <a:hlinkClick r:id="rId3"/>
              </a:rPr>
              <a:t>http://</a:t>
            </a:r>
            <a:r>
              <a:rPr lang="en-US" sz="1600" dirty="0" smtClean="0">
                <a:hlinkClick r:id="rId3"/>
              </a:rPr>
              <a:t>facilitiesscheduling.wvu.edu/reference_information</a:t>
            </a:r>
            <a:endParaRPr lang="en-US" sz="1600" dirty="0" smtClean="0"/>
          </a:p>
        </p:txBody>
      </p:sp>
      <p:sp>
        <p:nvSpPr>
          <p:cNvPr id="4" name="Text Placeholder 3"/>
          <p:cNvSpPr>
            <a:spLocks noGrp="1"/>
          </p:cNvSpPr>
          <p:nvPr>
            <p:ph type="body" sz="half" idx="2"/>
          </p:nvPr>
        </p:nvSpPr>
        <p:spPr>
          <a:xfrm>
            <a:off x="457201" y="1752600"/>
            <a:ext cx="2139696" cy="4621567"/>
          </a:xfrm>
        </p:spPr>
        <p:txBody>
          <a:bodyPr>
            <a:normAutofit/>
          </a:bodyPr>
          <a:lstStyle/>
          <a:p>
            <a:pPr>
              <a:buClr>
                <a:srgbClr val="002060"/>
              </a:buClr>
            </a:pPr>
            <a:r>
              <a:rPr lang="en-US" sz="1600" b="1" dirty="0" smtClean="0">
                <a:solidFill>
                  <a:srgbClr val="002060"/>
                </a:solidFill>
                <a:latin typeface="BankGothic Lt BT" pitchFamily="34" charset="0"/>
              </a:rPr>
              <a:t>Date populates automatically based on the code</a:t>
            </a:r>
          </a:p>
          <a:p>
            <a:pPr>
              <a:buClr>
                <a:srgbClr val="002060"/>
              </a:buClr>
            </a:pPr>
            <a:endParaRPr lang="en-US" dirty="0">
              <a:solidFill>
                <a:srgbClr val="002060"/>
              </a:solidFill>
              <a:latin typeface="BankGothic Lt BT" pitchFamily="34" charset="0"/>
            </a:endParaRPr>
          </a:p>
          <a:p>
            <a:pPr marL="285750" indent="-285750">
              <a:buClr>
                <a:srgbClr val="002060"/>
              </a:buClr>
              <a:buFont typeface="Wingdings" pitchFamily="2" charset="2"/>
              <a:buChar char="ü"/>
            </a:pPr>
            <a:r>
              <a:rPr lang="en-US" sz="1800" dirty="0" smtClean="0">
                <a:solidFill>
                  <a:srgbClr val="002060"/>
                </a:solidFill>
                <a:latin typeface="BankGothic Lt BT" pitchFamily="34" charset="0"/>
              </a:rPr>
              <a:t>POT Table has all dates available and is developed by the Registrar’s Office.</a:t>
            </a:r>
          </a:p>
          <a:p>
            <a:pPr marL="285750" indent="-285750">
              <a:buClr>
                <a:srgbClr val="002060"/>
              </a:buClr>
              <a:buFontTx/>
              <a:buChar char="-"/>
            </a:pPr>
            <a:endParaRPr lang="en-US" sz="1800" dirty="0">
              <a:solidFill>
                <a:srgbClr val="002060"/>
              </a:solidFill>
              <a:latin typeface="BankGothic Lt BT" pitchFamily="34" charset="0"/>
            </a:endParaRPr>
          </a:p>
          <a:p>
            <a:pPr>
              <a:buClr>
                <a:srgbClr val="002060"/>
              </a:buClr>
            </a:pPr>
            <a:endParaRPr lang="en-US" sz="1800" dirty="0" smtClean="0">
              <a:solidFill>
                <a:srgbClr val="002060"/>
              </a:solidFill>
              <a:latin typeface="BankGothic Lt BT" pitchFamily="34" charset="0"/>
            </a:endParaRPr>
          </a:p>
          <a:p>
            <a:pPr>
              <a:buClr>
                <a:srgbClr val="002060"/>
              </a:buClr>
            </a:pPr>
            <a:endParaRPr lang="en-US" sz="1800" dirty="0" smtClean="0">
              <a:solidFill>
                <a:srgbClr val="002060"/>
              </a:solidFill>
              <a:latin typeface="BankGothic Lt BT" pitchFamily="34" charset="0"/>
            </a:endParaRPr>
          </a:p>
        </p:txBody>
      </p:sp>
      <p:sp>
        <p:nvSpPr>
          <p:cNvPr id="6" name="Footer Placeholder 3"/>
          <p:cNvSpPr txBox="1">
            <a:spLocks/>
          </p:cNvSpPr>
          <p:nvPr/>
        </p:nvSpPr>
        <p:spPr>
          <a:xfrm>
            <a:off x="19050" y="6528816"/>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8" y="1447800"/>
            <a:ext cx="494106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124200" y="3657600"/>
            <a:ext cx="1066800" cy="1524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a:off x="2209800" y="1479423"/>
            <a:ext cx="993648" cy="69227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09800" y="2438400"/>
            <a:ext cx="1600200" cy="118035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9594607">
            <a:off x="2336650" y="285276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4243178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u="sng" dirty="0" smtClean="0">
                <a:solidFill>
                  <a:srgbClr val="0070C0"/>
                </a:solidFill>
                <a:latin typeface="BankGothic Lt BT" pitchFamily="34" charset="0"/>
              </a:rPr>
              <a:t>Steps to Changing Part of Term </a:t>
            </a:r>
            <a:br>
              <a:rPr lang="en-US" sz="3200" u="sng" dirty="0" smtClean="0">
                <a:solidFill>
                  <a:srgbClr val="0070C0"/>
                </a:solidFill>
                <a:latin typeface="BankGothic Lt BT" pitchFamily="34" charset="0"/>
              </a:rPr>
            </a:br>
            <a:r>
              <a:rPr lang="en-US" sz="3200" i="1" u="sng" dirty="0" smtClean="0">
                <a:solidFill>
                  <a:srgbClr val="0070C0"/>
                </a:solidFill>
                <a:latin typeface="BankGothic Lt BT" pitchFamily="34" charset="0"/>
              </a:rPr>
              <a:t>before enrollment only</a:t>
            </a:r>
            <a:endParaRPr lang="en-US" sz="3200" i="1" u="sng" dirty="0">
              <a:solidFill>
                <a:srgbClr val="0070C0"/>
              </a:solidFill>
              <a:latin typeface="BankGothic Lt BT" pitchFamily="34" charset="0"/>
            </a:endParaRPr>
          </a:p>
        </p:txBody>
      </p:sp>
      <p:sp>
        <p:nvSpPr>
          <p:cNvPr id="3" name="Content Placeholder 2"/>
          <p:cNvSpPr>
            <a:spLocks noGrp="1"/>
          </p:cNvSpPr>
          <p:nvPr>
            <p:ph idx="1"/>
          </p:nvPr>
        </p:nvSpPr>
        <p:spPr/>
        <p:txBody>
          <a:bodyPr>
            <a:normAutofit/>
          </a:bodyPr>
          <a:lstStyle/>
          <a:p>
            <a:pPr marL="457200" indent="-457200">
              <a:buClr>
                <a:srgbClr val="002060"/>
              </a:buClr>
              <a:buFont typeface="+mj-lt"/>
              <a:buAutoNum type="arabicPeriod"/>
            </a:pPr>
            <a:r>
              <a:rPr lang="en-US" dirty="0">
                <a:solidFill>
                  <a:srgbClr val="002060"/>
                </a:solidFill>
                <a:latin typeface="BankGothic Lt BT" pitchFamily="34" charset="0"/>
              </a:rPr>
              <a:t>R</a:t>
            </a:r>
            <a:r>
              <a:rPr lang="en-US" dirty="0" smtClean="0">
                <a:solidFill>
                  <a:srgbClr val="002060"/>
                </a:solidFill>
                <a:latin typeface="BankGothic Lt BT" pitchFamily="34" charset="0"/>
              </a:rPr>
              <a:t>emove instructor(s) – save</a:t>
            </a:r>
          </a:p>
          <a:p>
            <a:pPr marL="457200" indent="-457200">
              <a:buClr>
                <a:srgbClr val="002060"/>
              </a:buClr>
              <a:buFont typeface="+mj-lt"/>
              <a:buAutoNum type="arabicPeriod"/>
            </a:pPr>
            <a:r>
              <a:rPr lang="en-US" dirty="0">
                <a:solidFill>
                  <a:srgbClr val="002060"/>
                </a:solidFill>
                <a:latin typeface="BankGothic Lt BT" pitchFamily="34" charset="0"/>
              </a:rPr>
              <a:t>R</a:t>
            </a:r>
            <a:r>
              <a:rPr lang="en-US" dirty="0" smtClean="0">
                <a:solidFill>
                  <a:srgbClr val="002060"/>
                </a:solidFill>
                <a:latin typeface="BankGothic Lt BT" pitchFamily="34" charset="0"/>
              </a:rPr>
              <a:t>emove meeting pattern(s) – save</a:t>
            </a:r>
          </a:p>
          <a:p>
            <a:pPr marL="457200" indent="-457200">
              <a:buClr>
                <a:srgbClr val="002060"/>
              </a:buClr>
              <a:buFont typeface="+mj-lt"/>
              <a:buAutoNum type="arabicPeriod"/>
            </a:pPr>
            <a:r>
              <a:rPr lang="en-US" dirty="0" smtClean="0">
                <a:solidFill>
                  <a:srgbClr val="002060"/>
                </a:solidFill>
                <a:latin typeface="BankGothic Lt BT" pitchFamily="34" charset="0"/>
              </a:rPr>
              <a:t>Adjust POT code – save</a:t>
            </a:r>
          </a:p>
          <a:p>
            <a:pPr marL="457200" indent="-457200">
              <a:buClr>
                <a:srgbClr val="002060"/>
              </a:buClr>
              <a:buFont typeface="+mj-lt"/>
              <a:buAutoNum type="arabicPeriod"/>
            </a:pPr>
            <a:r>
              <a:rPr lang="en-US" dirty="0" smtClean="0">
                <a:solidFill>
                  <a:srgbClr val="002060"/>
                </a:solidFill>
                <a:latin typeface="BankGothic Lt BT" pitchFamily="34" charset="0"/>
              </a:rPr>
              <a:t>Re-add meeting pattern(s) – save</a:t>
            </a:r>
          </a:p>
          <a:p>
            <a:pPr marL="457200" indent="-457200">
              <a:buClr>
                <a:srgbClr val="002060"/>
              </a:buClr>
              <a:buFont typeface="+mj-lt"/>
              <a:buAutoNum type="arabicPeriod"/>
            </a:pPr>
            <a:r>
              <a:rPr lang="en-US" dirty="0" smtClean="0">
                <a:solidFill>
                  <a:srgbClr val="002060"/>
                </a:solidFill>
                <a:latin typeface="BankGothic Lt BT" pitchFamily="34" charset="0"/>
              </a:rPr>
              <a:t>Re-add instructor information(s) – save</a:t>
            </a:r>
          </a:p>
          <a:p>
            <a:pPr marL="457200" indent="-457200">
              <a:buClr>
                <a:srgbClr val="002060"/>
              </a:buClr>
              <a:buFont typeface="+mj-lt"/>
              <a:buAutoNum type="arabicPeriod"/>
            </a:pPr>
            <a:r>
              <a:rPr lang="en-US" dirty="0" smtClean="0">
                <a:solidFill>
                  <a:srgbClr val="002060"/>
                </a:solidFill>
                <a:latin typeface="BankGothic Lt BT" pitchFamily="34" charset="0"/>
              </a:rPr>
              <a:t>Re-Add room </a:t>
            </a:r>
            <a:r>
              <a:rPr lang="en-US" dirty="0">
                <a:solidFill>
                  <a:srgbClr val="002060"/>
                </a:solidFill>
                <a:latin typeface="BankGothic Lt BT" pitchFamily="34" charset="0"/>
              </a:rPr>
              <a:t>f</a:t>
            </a:r>
            <a:r>
              <a:rPr lang="en-US" dirty="0" smtClean="0">
                <a:solidFill>
                  <a:srgbClr val="002060"/>
                </a:solidFill>
                <a:latin typeface="BankGothic Lt BT" pitchFamily="34" charset="0"/>
              </a:rPr>
              <a:t>eatures on Scheduler Preferences Tab (they are removed automatically with these changes)</a:t>
            </a:r>
            <a:endParaRPr lang="en-US" dirty="0">
              <a:solidFill>
                <a:srgbClr val="002060"/>
              </a:solidFill>
              <a:latin typeface="BankGothic Lt BT" pitchFamily="34" charset="0"/>
            </a:endParaRPr>
          </a:p>
          <a:p>
            <a:pPr marL="0" indent="0" algn="ctr">
              <a:buClr>
                <a:srgbClr val="002060"/>
              </a:buClr>
              <a:buNone/>
            </a:pPr>
            <a:r>
              <a:rPr lang="en-US" dirty="0" smtClean="0">
                <a:solidFill>
                  <a:srgbClr val="FF0000"/>
                </a:solidFill>
                <a:latin typeface="BankGothic Lt BT" pitchFamily="34" charset="0"/>
              </a:rPr>
              <a:t>Cannot change POT after Enrollment * No Exceptions *</a:t>
            </a:r>
          </a:p>
          <a:p>
            <a:pPr marL="0" indent="0" algn="ctr">
              <a:buClr>
                <a:srgbClr val="002060"/>
              </a:buClr>
              <a:buNone/>
            </a:pPr>
            <a:r>
              <a:rPr lang="en-US" dirty="0" smtClean="0">
                <a:solidFill>
                  <a:srgbClr val="FF0000"/>
                </a:solidFill>
                <a:latin typeface="BankGothic Lt BT" pitchFamily="34" charset="0"/>
              </a:rPr>
              <a:t>Section must be Canceled by Scheduling</a:t>
            </a:r>
            <a:endParaRPr lang="en-US" dirty="0">
              <a:solidFill>
                <a:srgbClr val="FF0000"/>
              </a:solidFill>
              <a:latin typeface="BankGothic Lt BT" pitchFamily="34" charset="0"/>
            </a:endParaRPr>
          </a:p>
        </p:txBody>
      </p:sp>
      <p:sp>
        <p:nvSpPr>
          <p:cNvPr id="6" name="Footer Placeholder 3"/>
          <p:cNvSpPr txBox="1">
            <a:spLocks/>
          </p:cNvSpPr>
          <p:nvPr/>
        </p:nvSpPr>
        <p:spPr>
          <a:xfrm>
            <a:off x="19050" y="6528816"/>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sp>
        <p:nvSpPr>
          <p:cNvPr id="5" name="TextBox 4"/>
          <p:cNvSpPr txBox="1"/>
          <p:nvPr/>
        </p:nvSpPr>
        <p:spPr>
          <a:xfrm rot="19594607">
            <a:off x="1691578" y="3111443"/>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4220183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06" y="2133600"/>
            <a:ext cx="4592753" cy="325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92080"/>
            <a:ext cx="2139696" cy="1455820"/>
          </a:xfrm>
        </p:spPr>
        <p:txBody>
          <a:bodyPr>
            <a:normAutofit/>
          </a:bodyPr>
          <a:lstStyle/>
          <a:p>
            <a:r>
              <a:rPr lang="en-US" sz="2000" u="sng" dirty="0" smtClean="0">
                <a:solidFill>
                  <a:srgbClr val="002060"/>
                </a:solidFill>
                <a:latin typeface="BankGothic Lt BT" pitchFamily="34" charset="0"/>
              </a:rPr>
              <a:t>Section Enrollment Information Tab</a:t>
            </a:r>
            <a:endParaRPr lang="en-US" sz="2000" b="0" u="sng" dirty="0">
              <a:solidFill>
                <a:srgbClr val="0070C0"/>
              </a:solidFill>
              <a:effectLst>
                <a:outerShdw blurRad="38100" dist="38100" dir="2700000" algn="tl">
                  <a:srgbClr val="000000">
                    <a:alpha val="43137"/>
                  </a:srgbClr>
                </a:outerShdw>
              </a:effectLst>
              <a:latin typeface="BankGothic Lt BT" pitchFamily="34" charset="0"/>
            </a:endParaRPr>
          </a:p>
        </p:txBody>
      </p:sp>
      <p:sp>
        <p:nvSpPr>
          <p:cNvPr id="9" name="Content Placeholder 8"/>
          <p:cNvSpPr>
            <a:spLocks noGrp="1"/>
          </p:cNvSpPr>
          <p:nvPr>
            <p:ph idx="1"/>
          </p:nvPr>
        </p:nvSpPr>
        <p:spPr/>
        <p:txBody>
          <a:bodyPr>
            <a:normAutofit/>
          </a:bodyPr>
          <a:lstStyle/>
          <a:p>
            <a:pPr marL="0" indent="0" algn="ctr">
              <a:buClr>
                <a:srgbClr val="002060"/>
              </a:buClr>
              <a:buNone/>
            </a:pPr>
            <a:r>
              <a:rPr lang="en-US" u="sng" dirty="0" smtClean="0">
                <a:solidFill>
                  <a:srgbClr val="0070C0"/>
                </a:solidFill>
                <a:latin typeface="BankGothic Lt BT" pitchFamily="34" charset="0"/>
              </a:rPr>
              <a:t>Max Enrollment</a:t>
            </a:r>
          </a:p>
          <a:p>
            <a:pPr marL="0" indent="0" algn="ctr">
              <a:buClr>
                <a:srgbClr val="002060"/>
              </a:buClr>
              <a:buNone/>
            </a:pPr>
            <a:endParaRPr lang="en-US" u="sng" dirty="0">
              <a:solidFill>
                <a:srgbClr val="0070C0"/>
              </a:solidFill>
              <a:latin typeface="BankGothic Lt BT" pitchFamily="34" charset="0"/>
            </a:endParaRPr>
          </a:p>
          <a:p>
            <a:pPr marL="0" indent="0" algn="ctr">
              <a:buClr>
                <a:srgbClr val="002060"/>
              </a:buClr>
              <a:buNone/>
            </a:pPr>
            <a:endParaRPr lang="en-US" u="sng" dirty="0" smtClean="0">
              <a:solidFill>
                <a:srgbClr val="0070C0"/>
              </a:solidFill>
              <a:latin typeface="BankGothic Lt BT" pitchFamily="34" charset="0"/>
            </a:endParaRPr>
          </a:p>
          <a:p>
            <a:pPr marL="0" indent="0" algn="ctr">
              <a:buClr>
                <a:srgbClr val="002060"/>
              </a:buClr>
              <a:buNone/>
            </a:pPr>
            <a:endParaRPr lang="en-US" u="sng" dirty="0">
              <a:solidFill>
                <a:srgbClr val="0070C0"/>
              </a:solidFill>
              <a:latin typeface="BankGothic Lt BT" pitchFamily="34" charset="0"/>
            </a:endParaRPr>
          </a:p>
          <a:p>
            <a:pPr marL="0" indent="0" algn="ctr">
              <a:buClr>
                <a:srgbClr val="002060"/>
              </a:buClr>
              <a:buNone/>
            </a:pPr>
            <a:endParaRPr lang="en-US" u="sng" dirty="0" smtClean="0">
              <a:solidFill>
                <a:srgbClr val="0070C0"/>
              </a:solidFill>
              <a:latin typeface="BankGothic Lt BT" pitchFamily="34" charset="0"/>
            </a:endParaRPr>
          </a:p>
          <a:p>
            <a:pPr marL="0" indent="0" algn="ctr">
              <a:buClr>
                <a:srgbClr val="002060"/>
              </a:buClr>
              <a:buNone/>
            </a:pPr>
            <a:endParaRPr lang="en-US" u="sng" dirty="0">
              <a:solidFill>
                <a:srgbClr val="0070C0"/>
              </a:solidFill>
              <a:latin typeface="BankGothic Lt BT" pitchFamily="34" charset="0"/>
            </a:endParaRPr>
          </a:p>
          <a:p>
            <a:pPr marL="0" indent="0" algn="ctr">
              <a:buClr>
                <a:srgbClr val="002060"/>
              </a:buClr>
              <a:buNone/>
            </a:pPr>
            <a:endParaRPr lang="en-US" u="sng" dirty="0" smtClean="0">
              <a:solidFill>
                <a:srgbClr val="0070C0"/>
              </a:solidFill>
              <a:latin typeface="BankGothic Lt BT" pitchFamily="34" charset="0"/>
            </a:endParaRPr>
          </a:p>
          <a:p>
            <a:pPr marL="0" indent="0">
              <a:buClr>
                <a:srgbClr val="002060"/>
              </a:buClr>
              <a:buNone/>
            </a:pPr>
            <a:endParaRPr lang="en-US" dirty="0">
              <a:solidFill>
                <a:srgbClr val="0070C0"/>
              </a:solidFill>
              <a:latin typeface="BankGothic Lt BT" pitchFamily="34" charset="0"/>
            </a:endParaRPr>
          </a:p>
          <a:p>
            <a:pPr marL="0" lvl="0" indent="0">
              <a:buClr>
                <a:srgbClr val="002060"/>
              </a:buClr>
              <a:buNone/>
            </a:pPr>
            <a:endParaRPr lang="en-US" sz="2400" dirty="0" smtClean="0">
              <a:solidFill>
                <a:srgbClr val="002060"/>
              </a:solidFill>
              <a:latin typeface="BankGothic Lt BT" pitchFamily="34" charset="0"/>
            </a:endParaRPr>
          </a:p>
        </p:txBody>
      </p:sp>
      <p:sp>
        <p:nvSpPr>
          <p:cNvPr id="11" name="Text Placeholder 10"/>
          <p:cNvSpPr>
            <a:spLocks noGrp="1"/>
          </p:cNvSpPr>
          <p:nvPr>
            <p:ph type="body" sz="half" idx="2"/>
          </p:nvPr>
        </p:nvSpPr>
        <p:spPr>
          <a:xfrm>
            <a:off x="457200" y="2362200"/>
            <a:ext cx="2139696" cy="3786415"/>
          </a:xfrm>
        </p:spPr>
        <p:txBody>
          <a:bodyPr>
            <a:normAutofit/>
          </a:bodyPr>
          <a:lstStyle/>
          <a:p>
            <a:pPr marL="285750" indent="-285750">
              <a:buClr>
                <a:srgbClr val="002060"/>
              </a:buClr>
              <a:buFont typeface="Wingdings" pitchFamily="2" charset="2"/>
              <a:buChar char="ü"/>
            </a:pPr>
            <a:endParaRPr lang="en-US" sz="1600" dirty="0" smtClean="0">
              <a:solidFill>
                <a:srgbClr val="002060"/>
              </a:solidFill>
              <a:latin typeface="BankGothic Lt BT" pitchFamily="34" charset="0"/>
            </a:endParaRPr>
          </a:p>
          <a:p>
            <a:pPr>
              <a:buClr>
                <a:srgbClr val="002060"/>
              </a:buClr>
            </a:pPr>
            <a:r>
              <a:rPr lang="en-US" dirty="0" smtClean="0">
                <a:solidFill>
                  <a:srgbClr val="002060"/>
                </a:solidFill>
                <a:latin typeface="BankGothic Lt BT" pitchFamily="34" charset="0"/>
              </a:rPr>
              <a:t>Enrollment Details tab</a:t>
            </a:r>
          </a:p>
          <a:p>
            <a:pPr>
              <a:buClr>
                <a:srgbClr val="002060"/>
              </a:buClr>
            </a:pPr>
            <a:endParaRPr lang="en-US" sz="1600" dirty="0" smtClean="0">
              <a:solidFill>
                <a:srgbClr val="002060"/>
              </a:solidFill>
              <a:latin typeface="BankGothic Lt BT" pitchFamily="34" charset="0"/>
            </a:endParaRPr>
          </a:p>
          <a:p>
            <a:pPr>
              <a:buClr>
                <a:srgbClr val="002060"/>
              </a:buClr>
            </a:pPr>
            <a:r>
              <a:rPr lang="en-US" sz="1600" dirty="0" smtClean="0">
                <a:solidFill>
                  <a:srgbClr val="002060"/>
                </a:solidFill>
                <a:latin typeface="BankGothic Lt BT" pitchFamily="34" charset="0"/>
              </a:rPr>
              <a:t>Maximum field</a:t>
            </a:r>
          </a:p>
          <a:p>
            <a:pPr marL="628650" lvl="1" indent="-171450">
              <a:buClr>
                <a:srgbClr val="002060"/>
              </a:buClr>
              <a:buFont typeface="Arial" pitchFamily="34" charset="0"/>
              <a:buChar char="•"/>
            </a:pPr>
            <a:r>
              <a:rPr lang="en-US" dirty="0" smtClean="0">
                <a:solidFill>
                  <a:srgbClr val="002060"/>
                </a:solidFill>
                <a:latin typeface="BankGothic Lt BT" pitchFamily="34" charset="0"/>
              </a:rPr>
              <a:t>Enter total number of students to enroll</a:t>
            </a:r>
          </a:p>
          <a:p>
            <a:pPr marL="628650" lvl="1" indent="-171450">
              <a:buClr>
                <a:srgbClr val="002060"/>
              </a:buClr>
              <a:buFont typeface="Arial" pitchFamily="34" charset="0"/>
              <a:buChar char="•"/>
            </a:pPr>
            <a:endParaRPr lang="en-US" dirty="0">
              <a:solidFill>
                <a:srgbClr val="002060"/>
              </a:solidFill>
              <a:latin typeface="BankGothic Lt BT" pitchFamily="34" charset="0"/>
            </a:endParaRPr>
          </a:p>
          <a:p>
            <a:pPr marL="628650" lvl="1" indent="-171450">
              <a:buClr>
                <a:srgbClr val="002060"/>
              </a:buClr>
              <a:buFont typeface="Arial" pitchFamily="34" charset="0"/>
              <a:buChar char="•"/>
            </a:pPr>
            <a:r>
              <a:rPr lang="en-US" dirty="0" smtClean="0">
                <a:solidFill>
                  <a:srgbClr val="002060"/>
                </a:solidFill>
                <a:latin typeface="BankGothic Lt BT" pitchFamily="34" charset="0"/>
              </a:rPr>
              <a:t>Max Enrollment Must NOT exceed Room Capacity</a:t>
            </a:r>
          </a:p>
          <a:p>
            <a:pPr>
              <a:buClr>
                <a:srgbClr val="002060"/>
              </a:buClr>
            </a:pPr>
            <a:r>
              <a:rPr lang="en-US" dirty="0" smtClean="0">
                <a:solidFill>
                  <a:srgbClr val="002060"/>
                </a:solidFill>
                <a:latin typeface="BankGothic Lt BT" pitchFamily="34" charset="0"/>
              </a:rPr>
              <a:t>	</a:t>
            </a:r>
            <a:r>
              <a:rPr lang="en-US" dirty="0">
                <a:solidFill>
                  <a:srgbClr val="002060"/>
                </a:solidFill>
                <a:latin typeface="BankGothic Lt BT" pitchFamily="34" charset="0"/>
              </a:rPr>
              <a:t>	</a:t>
            </a:r>
            <a:endParaRPr lang="en-US" dirty="0" smtClean="0">
              <a:solidFill>
                <a:srgbClr val="002060"/>
              </a:solidFill>
              <a:latin typeface="BankGothic Lt BT" pitchFamily="34" charset="0"/>
            </a:endParaRPr>
          </a:p>
          <a:p>
            <a:pPr>
              <a:buClr>
                <a:srgbClr val="002060"/>
              </a:buClr>
            </a:pPr>
            <a:r>
              <a:rPr lang="en-US" sz="1600" dirty="0" smtClean="0">
                <a:solidFill>
                  <a:srgbClr val="002060"/>
                </a:solidFill>
                <a:latin typeface="BankGothic Lt BT" pitchFamily="34" charset="0"/>
              </a:rPr>
              <a:t>Do not use or change Reserved Seats tab</a:t>
            </a:r>
          </a:p>
          <a:p>
            <a:pPr marL="285750" indent="-285750">
              <a:buClr>
                <a:srgbClr val="002060"/>
              </a:buClr>
              <a:buFont typeface="Wingdings" pitchFamily="2" charset="2"/>
              <a:buChar char="ü"/>
            </a:pPr>
            <a:endParaRPr lang="en-US" sz="1600" dirty="0" smtClean="0">
              <a:solidFill>
                <a:srgbClr val="002060"/>
              </a:solidFill>
              <a:latin typeface="BankGothic Lt BT" pitchFamily="34" charset="0"/>
            </a:endParaRPr>
          </a:p>
        </p:txBody>
      </p:sp>
      <p:sp>
        <p:nvSpPr>
          <p:cNvPr id="5" name="Footer Placeholder 3"/>
          <p:cNvSpPr txBox="1">
            <a:spLocks/>
          </p:cNvSpPr>
          <p:nvPr/>
        </p:nvSpPr>
        <p:spPr>
          <a:xfrm>
            <a:off x="19050" y="6500241"/>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cxnSp>
        <p:nvCxnSpPr>
          <p:cNvPr id="27" name="Straight Arrow Connector 26"/>
          <p:cNvCxnSpPr/>
          <p:nvPr/>
        </p:nvCxnSpPr>
        <p:spPr>
          <a:xfrm>
            <a:off x="2057400" y="3429000"/>
            <a:ext cx="1219200" cy="0"/>
          </a:xfrm>
          <a:prstGeom prst="straightConnector1">
            <a:avLst/>
          </a:prstGeom>
          <a:ln w="12700">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9594607">
            <a:off x="2157619" y="3094434"/>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2286000" cy="804672"/>
          </a:xfrm>
        </p:spPr>
        <p:txBody>
          <a:bodyPr/>
          <a:lstStyle/>
          <a:p>
            <a:r>
              <a:rPr lang="en-US" sz="1600" u="sng" dirty="0">
                <a:solidFill>
                  <a:srgbClr val="002060"/>
                </a:solidFill>
                <a:latin typeface="BankGothic Lt BT" pitchFamily="34" charset="0"/>
              </a:rPr>
              <a:t>Meeting Times </a:t>
            </a:r>
            <a:r>
              <a:rPr lang="en-US" sz="1600" u="sng" dirty="0" smtClean="0">
                <a:solidFill>
                  <a:srgbClr val="002060"/>
                </a:solidFill>
                <a:latin typeface="BankGothic Lt BT" pitchFamily="34" charset="0"/>
              </a:rPr>
              <a:t>and Instructor / Meeting Dates </a:t>
            </a:r>
            <a:endParaRPr lang="en-US" sz="1600" u="sng" dirty="0">
              <a:latin typeface="BankGothic Lt BT" pitchFamily="34" charset="0"/>
            </a:endParaRPr>
          </a:p>
        </p:txBody>
      </p:sp>
      <p:sp>
        <p:nvSpPr>
          <p:cNvPr id="3" name="Content Placeholder 2"/>
          <p:cNvSpPr>
            <a:spLocks noGrp="1"/>
          </p:cNvSpPr>
          <p:nvPr>
            <p:ph idx="1"/>
          </p:nvPr>
        </p:nvSpPr>
        <p:spPr/>
        <p:txBody>
          <a:bodyPr>
            <a:normAutofit/>
          </a:bodyPr>
          <a:lstStyle/>
          <a:p>
            <a:pPr marL="0" indent="0" algn="ctr">
              <a:buNone/>
            </a:pPr>
            <a:r>
              <a:rPr lang="en-US" u="sng" dirty="0" smtClean="0">
                <a:solidFill>
                  <a:srgbClr val="0070C0"/>
                </a:solidFill>
                <a:latin typeface="BankGothic Lt BT" pitchFamily="34" charset="0"/>
              </a:rPr>
              <a:t>Meeting Patterns</a:t>
            </a:r>
          </a:p>
          <a:p>
            <a:pPr marL="0" indent="0">
              <a:buNone/>
            </a:pPr>
            <a:endParaRPr lang="en-US" u="sng" dirty="0">
              <a:solidFill>
                <a:srgbClr val="002060"/>
              </a:solidFill>
              <a:latin typeface="BankGothic Lt BT" pitchFamily="34" charset="0"/>
            </a:endParaRPr>
          </a:p>
        </p:txBody>
      </p:sp>
      <p:sp>
        <p:nvSpPr>
          <p:cNvPr id="4" name="Text Placeholder 3"/>
          <p:cNvSpPr>
            <a:spLocks noGrp="1"/>
          </p:cNvSpPr>
          <p:nvPr>
            <p:ph type="body" sz="half" idx="2"/>
          </p:nvPr>
        </p:nvSpPr>
        <p:spPr>
          <a:xfrm>
            <a:off x="470154" y="2133600"/>
            <a:ext cx="2139696" cy="4243615"/>
          </a:xfrm>
        </p:spPr>
        <p:txBody>
          <a:bodyPr>
            <a:normAutofit/>
          </a:bodyPr>
          <a:lstStyle/>
          <a:p>
            <a:pPr marL="285750" indent="-285750">
              <a:buClr>
                <a:srgbClr val="002060"/>
              </a:buClr>
              <a:buFont typeface="Wingdings" pitchFamily="2" charset="2"/>
              <a:buChar char="ü"/>
            </a:pPr>
            <a:endParaRPr lang="en-US" sz="1600" dirty="0" smtClean="0">
              <a:solidFill>
                <a:srgbClr val="002060"/>
              </a:solidFill>
              <a:latin typeface="BankGothic Lt BT" pitchFamily="34" charset="0"/>
            </a:endParaRPr>
          </a:p>
          <a:p>
            <a:pPr>
              <a:buClr>
                <a:srgbClr val="002060"/>
              </a:buClr>
            </a:pPr>
            <a:r>
              <a:rPr lang="en-US" sz="1600" dirty="0" smtClean="0">
                <a:solidFill>
                  <a:srgbClr val="002060"/>
                </a:solidFill>
                <a:latin typeface="BankGothic Lt BT" pitchFamily="34" charset="0"/>
              </a:rPr>
              <a:t>Populates automatically from part of term date by hitting TAB key</a:t>
            </a:r>
          </a:p>
          <a:p>
            <a:pPr>
              <a:buClr>
                <a:srgbClr val="002060"/>
              </a:buClr>
            </a:pPr>
            <a:endParaRPr lang="en-US" sz="1600" dirty="0" smtClean="0">
              <a:solidFill>
                <a:srgbClr val="002060"/>
              </a:solidFill>
              <a:latin typeface="BankGothic Lt BT" pitchFamily="34" charset="0"/>
            </a:endParaRPr>
          </a:p>
          <a:p>
            <a:pPr>
              <a:buClr>
                <a:srgbClr val="002060"/>
              </a:buClr>
            </a:pPr>
            <a:r>
              <a:rPr lang="en-US" sz="1600" dirty="0" smtClean="0">
                <a:solidFill>
                  <a:srgbClr val="002060"/>
                </a:solidFill>
                <a:latin typeface="BankGothic Lt BT" pitchFamily="34" charset="0"/>
              </a:rPr>
              <a:t>Start &amp; End Times must be 4 digit military </a:t>
            </a:r>
            <a:r>
              <a:rPr lang="en-US" sz="1600" dirty="0">
                <a:solidFill>
                  <a:srgbClr val="002060"/>
                </a:solidFill>
                <a:latin typeface="BankGothic Lt BT" pitchFamily="34" charset="0"/>
              </a:rPr>
              <a:t>t</a:t>
            </a:r>
            <a:r>
              <a:rPr lang="en-US" sz="1600" dirty="0" smtClean="0">
                <a:solidFill>
                  <a:srgbClr val="002060"/>
                </a:solidFill>
                <a:latin typeface="BankGothic Lt BT" pitchFamily="34" charset="0"/>
              </a:rPr>
              <a:t>ime</a:t>
            </a:r>
            <a:endParaRPr lang="en-US" dirty="0">
              <a:solidFill>
                <a:srgbClr val="002060"/>
              </a:solidFill>
              <a:latin typeface="BankGothic Lt BT" pitchFamily="34" charset="0"/>
            </a:endParaRPr>
          </a:p>
          <a:p>
            <a:pPr>
              <a:buClr>
                <a:srgbClr val="002060"/>
              </a:buClr>
            </a:pPr>
            <a:endParaRPr lang="en-US" dirty="0" smtClean="0">
              <a:solidFill>
                <a:srgbClr val="002060"/>
              </a:solidFill>
              <a:latin typeface="BankGothic Lt BT" pitchFamily="34" charset="0"/>
            </a:endParaRPr>
          </a:p>
          <a:p>
            <a:pPr>
              <a:buClr>
                <a:srgbClr val="002060"/>
              </a:buClr>
            </a:pPr>
            <a:r>
              <a:rPr lang="en-US" sz="1600" dirty="0" smtClean="0">
                <a:solidFill>
                  <a:srgbClr val="002060"/>
                </a:solidFill>
                <a:latin typeface="BankGothic Lt BT" pitchFamily="34" charset="0"/>
              </a:rPr>
              <a:t>Cannot end a section on the hour or ½ hour</a:t>
            </a:r>
          </a:p>
        </p:txBody>
      </p:sp>
      <p:sp>
        <p:nvSpPr>
          <p:cNvPr id="6" name="Footer Placeholder 3"/>
          <p:cNvSpPr txBox="1">
            <a:spLocks/>
          </p:cNvSpPr>
          <p:nvPr/>
        </p:nvSpPr>
        <p:spPr>
          <a:xfrm>
            <a:off x="19050" y="6528816"/>
            <a:ext cx="904875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smtClean="0">
                <a:solidFill>
                  <a:srgbClr val="002060"/>
                </a:solidFill>
                <a:effectLst>
                  <a:outerShdw blurRad="38100" dist="38100" dir="2700000" algn="tl">
                    <a:srgbClr val="000000">
                      <a:alpha val="43137"/>
                    </a:srgbClr>
                  </a:outerShdw>
                </a:effectLst>
              </a:rPr>
              <a:t>West Virginia University Facilities Planning and Scheduling</a:t>
            </a:r>
            <a:endParaRPr lang="en-US" sz="1400" dirty="0">
              <a:solidFill>
                <a:srgbClr val="002060"/>
              </a:solidFill>
              <a:effectLst>
                <a:outerShdw blurRad="38100" dist="38100" dir="2700000" algn="tl">
                  <a:srgbClr val="000000">
                    <a:alpha val="43137"/>
                  </a:srgbClr>
                </a:outerShdw>
              </a:effectLst>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1781175"/>
            <a:ext cx="5000625"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p:cNvSpPr/>
          <p:nvPr/>
        </p:nvSpPr>
        <p:spPr>
          <a:xfrm>
            <a:off x="3200400" y="3124200"/>
            <a:ext cx="4572000" cy="9144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19594607">
            <a:off x="2157619" y="3187642"/>
            <a:ext cx="4771610" cy="381000"/>
          </a:xfrm>
          <a:prstGeom prst="rect">
            <a:avLst/>
          </a:prstGeom>
          <a:noFill/>
        </p:spPr>
        <p:txBody>
          <a:bodyPr wrap="square" rtlCol="0">
            <a:spAutoFit/>
          </a:bodyPr>
          <a:lstStyle/>
          <a:p>
            <a:pPr algn="ctr"/>
            <a:r>
              <a:rPr lang="en-US" dirty="0" smtClean="0">
                <a:solidFill>
                  <a:schemeClr val="tx2">
                    <a:lumMod val="40000"/>
                    <a:lumOff val="60000"/>
                  </a:schemeClr>
                </a:solidFill>
              </a:rPr>
              <a:t>For Reference Only</a:t>
            </a:r>
            <a:endParaRPr lang="en-US" dirty="0">
              <a:solidFill>
                <a:schemeClr val="tx2">
                  <a:lumMod val="40000"/>
                  <a:lumOff val="60000"/>
                </a:schemeClr>
              </a:solidFill>
            </a:endParaRPr>
          </a:p>
        </p:txBody>
      </p:sp>
    </p:spTree>
    <p:extLst>
      <p:ext uri="{BB962C8B-B14F-4D97-AF65-F5344CB8AC3E}">
        <p14:creationId xmlns:p14="http://schemas.microsoft.com/office/powerpoint/2010/main" val="8724424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6">
      <a:dk1>
        <a:srgbClr val="292934"/>
      </a:dk1>
      <a:lt1>
        <a:srgbClr val="FFFFFF"/>
      </a:lt1>
      <a:dk2>
        <a:srgbClr val="FF0000"/>
      </a:dk2>
      <a:lt2>
        <a:srgbClr val="F3F2DC"/>
      </a:lt2>
      <a:accent1>
        <a:srgbClr val="EBD531"/>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287126E76F32459789FCC93E5FFD30" ma:contentTypeVersion="0" ma:contentTypeDescription="Create a new document." ma:contentTypeScope="" ma:versionID="ed400fc188725d38c4246c5a1dc009e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1770B98-D7F6-4755-9757-ACBBD8ED8D46}">
  <ds:schemaRefs>
    <ds:schemaRef ds:uri="http://schemas.microsoft.com/sharepoint/v3/contenttype/forms"/>
  </ds:schemaRefs>
</ds:datastoreItem>
</file>

<file path=customXml/itemProps2.xml><?xml version="1.0" encoding="utf-8"?>
<ds:datastoreItem xmlns:ds="http://schemas.openxmlformats.org/officeDocument/2006/customXml" ds:itemID="{1F7EFD9D-70B7-49E1-A488-EA036EF13665}">
  <ds:schemaRefs>
    <ds:schemaRef ds:uri="http://purl.org/dc/elements/1.1/"/>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A94DC8A-DF88-490D-9712-B3A4CE9C80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Clarity</Template>
  <TotalTime>2375</TotalTime>
  <Words>2172</Words>
  <Application>Microsoft Office PowerPoint</Application>
  <PresentationFormat>On-screen Show (4:3)</PresentationFormat>
  <Paragraphs>497</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BankGothic Lt BT</vt:lpstr>
      <vt:lpstr>Calibri</vt:lpstr>
      <vt:lpstr>Times New Roman</vt:lpstr>
      <vt:lpstr>Wingdings</vt:lpstr>
      <vt:lpstr>Clarity</vt:lpstr>
      <vt:lpstr>    Decentralized  Training Seminar Session - I Fundamentals</vt:lpstr>
      <vt:lpstr>Production Banner Access:</vt:lpstr>
      <vt:lpstr>Workscreens</vt:lpstr>
      <vt:lpstr> SSASECT work screen</vt:lpstr>
      <vt:lpstr>Hiding a Course</vt:lpstr>
      <vt:lpstr>Course Section Information Tab</vt:lpstr>
      <vt:lpstr>Steps to Changing Part of Term  before enrollment only</vt:lpstr>
      <vt:lpstr>Section Enrollment Information Tab</vt:lpstr>
      <vt:lpstr>Meeting Times and Instructor / Meeting Dates </vt:lpstr>
      <vt:lpstr>Meeting Times and Instructor Tab </vt:lpstr>
      <vt:lpstr>  Meeting Times and Instructor Tab</vt:lpstr>
      <vt:lpstr>Preference numbers can only be used for required group:</vt:lpstr>
      <vt:lpstr>SSARRES work screen</vt:lpstr>
      <vt:lpstr>SSARRES Work Screen</vt:lpstr>
      <vt:lpstr>SSATEXT  Work screen </vt:lpstr>
      <vt:lpstr>Changes After Enrollment</vt:lpstr>
      <vt:lpstr>    Decentralized  Training Seminar Session - II Adding New Sections</vt:lpstr>
      <vt:lpstr>SSASECT Work screen</vt:lpstr>
      <vt:lpstr>Adding a new section</vt:lpstr>
      <vt:lpstr>Required Information Details</vt:lpstr>
      <vt:lpstr> Session Code- UPDATE </vt:lpstr>
      <vt:lpstr>Campus Code - UPDATE</vt:lpstr>
      <vt:lpstr>For Decentralized Reference Information: </vt:lpstr>
    </vt:vector>
  </TitlesOfParts>
  <Company>West Virginia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Training: Making Changes After Enrollment</dc:title>
  <dc:creator>jmnichols</dc:creator>
  <cp:lastModifiedBy>Azadeh Ansari</cp:lastModifiedBy>
  <cp:revision>304</cp:revision>
  <cp:lastPrinted>2013-11-19T19:54:42Z</cp:lastPrinted>
  <dcterms:created xsi:type="dcterms:W3CDTF">2009-11-03T20:10:00Z</dcterms:created>
  <dcterms:modified xsi:type="dcterms:W3CDTF">2016-11-03T15:28:07Z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0x01010034287126E76F32459789FCC93E5FFD30</vt:lpwstr>
  </property>
</Properties>
</file>