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9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AE5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0387" autoAdjust="0"/>
  </p:normalViewPr>
  <p:slideViewPr>
    <p:cSldViewPr snapToGrid="0">
      <p:cViewPr>
        <p:scale>
          <a:sx n="79" d="100"/>
          <a:sy n="79" d="100"/>
        </p:scale>
        <p:origin x="182" y="-470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BB92A-5BBB-4F23-8025-54086C7A5B5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6BC43A7-CA0A-4A47-A051-7FAF00D1BE2C}">
      <dgm:prSet phldrT="[Text]"/>
      <dgm:spPr/>
      <dgm:t>
        <a:bodyPr/>
        <a:lstStyle/>
        <a:p>
          <a:r>
            <a:rPr lang="en-US" dirty="0" smtClean="0"/>
            <a:t>Faculty Member Plans Study Abroad Course</a:t>
          </a:r>
          <a:endParaRPr lang="en-US" dirty="0"/>
        </a:p>
      </dgm:t>
    </dgm:pt>
    <dgm:pt modelId="{E14CB8E0-1369-4A82-9071-28F01CFBAAD5}" type="parTrans" cxnId="{575855F0-3759-45B2-BB70-6A1A8595BAEF}">
      <dgm:prSet/>
      <dgm:spPr/>
      <dgm:t>
        <a:bodyPr/>
        <a:lstStyle/>
        <a:p>
          <a:endParaRPr lang="en-US"/>
        </a:p>
      </dgm:t>
    </dgm:pt>
    <dgm:pt modelId="{A7FCC833-E817-4E59-9351-F1FF1BC827E6}" type="sibTrans" cxnId="{575855F0-3759-45B2-BB70-6A1A8595BAEF}">
      <dgm:prSet/>
      <dgm:spPr/>
      <dgm:t>
        <a:bodyPr/>
        <a:lstStyle/>
        <a:p>
          <a:endParaRPr lang="en-US"/>
        </a:p>
      </dgm:t>
    </dgm:pt>
    <dgm:pt modelId="{A403C8D4-D2C4-4846-8854-9F453DCE2881}">
      <dgm:prSet phldrT="[Text]"/>
      <dgm:spPr/>
      <dgm:t>
        <a:bodyPr/>
        <a:lstStyle/>
        <a:p>
          <a:r>
            <a:rPr lang="en-US" dirty="0" smtClean="0"/>
            <a:t>OIP Form is Completed</a:t>
          </a:r>
          <a:endParaRPr lang="en-US" dirty="0"/>
        </a:p>
      </dgm:t>
    </dgm:pt>
    <dgm:pt modelId="{F65F9732-D914-481B-B243-FC39F2994789}" type="parTrans" cxnId="{CF6AD18C-C573-4156-89D8-20D5D81A5A40}">
      <dgm:prSet/>
      <dgm:spPr/>
      <dgm:t>
        <a:bodyPr/>
        <a:lstStyle/>
        <a:p>
          <a:endParaRPr lang="en-US"/>
        </a:p>
      </dgm:t>
    </dgm:pt>
    <dgm:pt modelId="{989133C2-550C-4C36-8F51-B48A27385BC5}" type="sibTrans" cxnId="{CF6AD18C-C573-4156-89D8-20D5D81A5A40}">
      <dgm:prSet/>
      <dgm:spPr/>
      <dgm:t>
        <a:bodyPr/>
        <a:lstStyle/>
        <a:p>
          <a:endParaRPr lang="en-US"/>
        </a:p>
      </dgm:t>
    </dgm:pt>
    <dgm:pt modelId="{4C9B710E-7482-4DA3-8B08-CCDA4C4936F6}">
      <dgm:prSet phldrT="[Text]"/>
      <dgm:spPr/>
      <dgm:t>
        <a:bodyPr/>
        <a:lstStyle/>
        <a:p>
          <a:r>
            <a:rPr lang="en-US" dirty="0" smtClean="0"/>
            <a:t>Faculty Lead Program Proposal Form is Submitted to OIP</a:t>
          </a:r>
          <a:endParaRPr lang="en-US" dirty="0"/>
        </a:p>
      </dgm:t>
    </dgm:pt>
    <dgm:pt modelId="{96816EC8-01BE-4F73-B63C-8F8762559C09}" type="parTrans" cxnId="{45D4562C-7EE4-4771-B721-A809C2313AD0}">
      <dgm:prSet/>
      <dgm:spPr/>
      <dgm:t>
        <a:bodyPr/>
        <a:lstStyle/>
        <a:p>
          <a:endParaRPr lang="en-US"/>
        </a:p>
      </dgm:t>
    </dgm:pt>
    <dgm:pt modelId="{8B6BAA89-170C-4FFB-852C-F7AD601EBF26}" type="sibTrans" cxnId="{45D4562C-7EE4-4771-B721-A809C2313AD0}">
      <dgm:prSet/>
      <dgm:spPr/>
      <dgm:t>
        <a:bodyPr/>
        <a:lstStyle/>
        <a:p>
          <a:endParaRPr lang="en-US"/>
        </a:p>
      </dgm:t>
    </dgm:pt>
    <dgm:pt modelId="{183016CD-66C8-4CAF-95F6-1B9C0D40633A}">
      <dgm:prSet phldrT="[Text]"/>
      <dgm:spPr/>
      <dgm:t>
        <a:bodyPr/>
        <a:lstStyle/>
        <a:p>
          <a:r>
            <a:rPr lang="en-US" dirty="0" smtClean="0"/>
            <a:t>SLI Coordinator Adds New Study Abroad Section in Banner</a:t>
          </a:r>
          <a:endParaRPr lang="en-US" dirty="0"/>
        </a:p>
      </dgm:t>
    </dgm:pt>
    <dgm:pt modelId="{4AD53DA8-557A-42E8-89AF-64E627386393}" type="parTrans" cxnId="{F8DA38AB-2E6B-4BF9-B26C-584244BDACDA}">
      <dgm:prSet/>
      <dgm:spPr/>
      <dgm:t>
        <a:bodyPr/>
        <a:lstStyle/>
        <a:p>
          <a:endParaRPr lang="en-US"/>
        </a:p>
      </dgm:t>
    </dgm:pt>
    <dgm:pt modelId="{F8159C56-C444-4EF2-938A-549A4D3C566D}" type="sibTrans" cxnId="{F8DA38AB-2E6B-4BF9-B26C-584244BDACDA}">
      <dgm:prSet/>
      <dgm:spPr/>
      <dgm:t>
        <a:bodyPr/>
        <a:lstStyle/>
        <a:p>
          <a:endParaRPr lang="en-US"/>
        </a:p>
      </dgm:t>
    </dgm:pt>
    <dgm:pt modelId="{F3B9EB38-699E-4D6F-A6B5-EF534EEB9743}">
      <dgm:prSet phldrT="[Text]"/>
      <dgm:spPr/>
      <dgm:t>
        <a:bodyPr/>
        <a:lstStyle/>
        <a:p>
          <a:r>
            <a:rPr lang="en-US" dirty="0" smtClean="0"/>
            <a:t>OIP Approves/Denies Course</a:t>
          </a:r>
          <a:endParaRPr lang="en-US" dirty="0"/>
        </a:p>
      </dgm:t>
    </dgm:pt>
    <dgm:pt modelId="{47AC1A79-E3CA-4FB2-B436-B850BB3A84E2}" type="parTrans" cxnId="{EDCFA7D0-054F-49CE-8554-9FE2DBB39178}">
      <dgm:prSet/>
      <dgm:spPr/>
      <dgm:t>
        <a:bodyPr/>
        <a:lstStyle/>
        <a:p>
          <a:endParaRPr lang="en-US"/>
        </a:p>
      </dgm:t>
    </dgm:pt>
    <dgm:pt modelId="{4463E911-32DD-4E17-B5FF-335BC31901AE}" type="sibTrans" cxnId="{EDCFA7D0-054F-49CE-8554-9FE2DBB39178}">
      <dgm:prSet/>
      <dgm:spPr/>
      <dgm:t>
        <a:bodyPr/>
        <a:lstStyle/>
        <a:p>
          <a:endParaRPr lang="en-US"/>
        </a:p>
      </dgm:t>
    </dgm:pt>
    <dgm:pt modelId="{A5D2BA57-D6EE-4284-82D4-64518EE83883}">
      <dgm:prSet phldrT="[Text]"/>
      <dgm:spPr/>
      <dgm:t>
        <a:bodyPr/>
        <a:lstStyle/>
        <a:p>
          <a:r>
            <a:rPr lang="en-US" dirty="0" smtClean="0"/>
            <a:t>Scheduling Department and Faculty Member are Notified and Section is Un-Hidden and Fees are Added (if approved)</a:t>
          </a:r>
          <a:endParaRPr lang="en-US" dirty="0"/>
        </a:p>
      </dgm:t>
    </dgm:pt>
    <dgm:pt modelId="{1E31E264-84BF-4DDE-B63B-9DBCE54DC5E5}" type="parTrans" cxnId="{E36E0255-CAC7-40FE-884F-CBA46074FF16}">
      <dgm:prSet/>
      <dgm:spPr/>
      <dgm:t>
        <a:bodyPr/>
        <a:lstStyle/>
        <a:p>
          <a:endParaRPr lang="en-US"/>
        </a:p>
      </dgm:t>
    </dgm:pt>
    <dgm:pt modelId="{0F034015-57F2-4202-ACF7-8D518D73EDBD}" type="sibTrans" cxnId="{E36E0255-CAC7-40FE-884F-CBA46074FF16}">
      <dgm:prSet/>
      <dgm:spPr/>
      <dgm:t>
        <a:bodyPr/>
        <a:lstStyle/>
        <a:p>
          <a:endParaRPr lang="en-US"/>
        </a:p>
      </dgm:t>
    </dgm:pt>
    <dgm:pt modelId="{A8CC4DDE-77EE-41DD-BA93-27ED7E84FF31}" type="pres">
      <dgm:prSet presAssocID="{5FEBB92A-5BBB-4F23-8025-54086C7A5B5C}" presName="Name0" presStyleCnt="0">
        <dgm:presLayoutVars>
          <dgm:dir/>
          <dgm:resizeHandles val="exact"/>
        </dgm:presLayoutVars>
      </dgm:prSet>
      <dgm:spPr/>
    </dgm:pt>
    <dgm:pt modelId="{4E5DF8EB-F797-41C7-8618-443DC124B3E7}" type="pres">
      <dgm:prSet presAssocID="{96BC43A7-CA0A-4A47-A051-7FAF00D1BE2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A5D8B-DD67-417F-A5FC-CC5580E9D0BC}" type="pres">
      <dgm:prSet presAssocID="{A7FCC833-E817-4E59-9351-F1FF1BC827E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172705E-32BC-4312-BB56-94E5A8F439BB}" type="pres">
      <dgm:prSet presAssocID="{A7FCC833-E817-4E59-9351-F1FF1BC827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C0707D7-9379-42A9-9CF6-4013AF15BDE5}" type="pres">
      <dgm:prSet presAssocID="{A403C8D4-D2C4-4846-8854-9F453DCE288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169D5-5258-4FB0-807A-04E99B0B3CDF}" type="pres">
      <dgm:prSet presAssocID="{989133C2-550C-4C36-8F51-B48A27385BC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04A3AE0-00DC-4920-B4CC-8E92DB218785}" type="pres">
      <dgm:prSet presAssocID="{989133C2-550C-4C36-8F51-B48A27385BC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09E1903-F369-4844-9C08-4EEB654A1C7D}" type="pres">
      <dgm:prSet presAssocID="{183016CD-66C8-4CAF-95F6-1B9C0D40633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EE383-1270-4D95-8821-4A84FBD46438}" type="pres">
      <dgm:prSet presAssocID="{F8159C56-C444-4EF2-938A-549A4D3C566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20ED2F6-9051-446F-805A-2B91A9E70B2E}" type="pres">
      <dgm:prSet presAssocID="{F8159C56-C444-4EF2-938A-549A4D3C566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6EA8DFE-12BE-4B5B-9141-FEA3ABB49E43}" type="pres">
      <dgm:prSet presAssocID="{4C9B710E-7482-4DA3-8B08-CCDA4C4936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6D5CC-C135-4814-80F2-019D3FA1D012}" type="pres">
      <dgm:prSet presAssocID="{8B6BAA89-170C-4FFB-852C-F7AD601EBF2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EB5B687-A8B6-4C8C-B5FE-4BC14C69BBE0}" type="pres">
      <dgm:prSet presAssocID="{8B6BAA89-170C-4FFB-852C-F7AD601EBF2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D034D23-F489-4A2A-A9F3-49936F07EE18}" type="pres">
      <dgm:prSet presAssocID="{F3B9EB38-699E-4D6F-A6B5-EF534EEB974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B2787-514D-475C-B6BC-274D865D8B78}" type="pres">
      <dgm:prSet presAssocID="{4463E911-32DD-4E17-B5FF-335BC31901A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BF677F5-589E-4ABD-B3F5-279248A74B6C}" type="pres">
      <dgm:prSet presAssocID="{4463E911-32DD-4E17-B5FF-335BC31901AE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B4B82F45-A955-4FA0-B3A8-853F11A61042}" type="pres">
      <dgm:prSet presAssocID="{A5D2BA57-D6EE-4284-82D4-64518EE8388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4562C-7EE4-4771-B721-A809C2313AD0}" srcId="{5FEBB92A-5BBB-4F23-8025-54086C7A5B5C}" destId="{4C9B710E-7482-4DA3-8B08-CCDA4C4936F6}" srcOrd="3" destOrd="0" parTransId="{96816EC8-01BE-4F73-B63C-8F8762559C09}" sibTransId="{8B6BAA89-170C-4FFB-852C-F7AD601EBF26}"/>
    <dgm:cxn modelId="{5CC52627-72B0-4844-9659-8D92606B7947}" type="presOf" srcId="{F8159C56-C444-4EF2-938A-549A4D3C566D}" destId="{920ED2F6-9051-446F-805A-2B91A9E70B2E}" srcOrd="1" destOrd="0" presId="urn:microsoft.com/office/officeart/2005/8/layout/process1"/>
    <dgm:cxn modelId="{CB8AD754-C412-43FA-9438-8C3183C843D5}" type="presOf" srcId="{A7FCC833-E817-4E59-9351-F1FF1BC827E6}" destId="{8D1A5D8B-DD67-417F-A5FC-CC5580E9D0BC}" srcOrd="0" destOrd="0" presId="urn:microsoft.com/office/officeart/2005/8/layout/process1"/>
    <dgm:cxn modelId="{7A9CBF97-B74E-4184-8E18-50F0A0FD8CA0}" type="presOf" srcId="{183016CD-66C8-4CAF-95F6-1B9C0D40633A}" destId="{C09E1903-F369-4844-9C08-4EEB654A1C7D}" srcOrd="0" destOrd="0" presId="urn:microsoft.com/office/officeart/2005/8/layout/process1"/>
    <dgm:cxn modelId="{9EA5C535-2F9B-41E1-BCA6-2D98E209D164}" type="presOf" srcId="{A5D2BA57-D6EE-4284-82D4-64518EE83883}" destId="{B4B82F45-A955-4FA0-B3A8-853F11A61042}" srcOrd="0" destOrd="0" presId="urn:microsoft.com/office/officeart/2005/8/layout/process1"/>
    <dgm:cxn modelId="{F8DA38AB-2E6B-4BF9-B26C-584244BDACDA}" srcId="{5FEBB92A-5BBB-4F23-8025-54086C7A5B5C}" destId="{183016CD-66C8-4CAF-95F6-1B9C0D40633A}" srcOrd="2" destOrd="0" parTransId="{4AD53DA8-557A-42E8-89AF-64E627386393}" sibTransId="{F8159C56-C444-4EF2-938A-549A4D3C566D}"/>
    <dgm:cxn modelId="{CF6AD18C-C573-4156-89D8-20D5D81A5A40}" srcId="{5FEBB92A-5BBB-4F23-8025-54086C7A5B5C}" destId="{A403C8D4-D2C4-4846-8854-9F453DCE2881}" srcOrd="1" destOrd="0" parTransId="{F65F9732-D914-481B-B243-FC39F2994789}" sibTransId="{989133C2-550C-4C36-8F51-B48A27385BC5}"/>
    <dgm:cxn modelId="{C34A364D-1DBD-419F-87B3-DB6669409CC1}" type="presOf" srcId="{8B6BAA89-170C-4FFB-852C-F7AD601EBF26}" destId="{2BA6D5CC-C135-4814-80F2-019D3FA1D012}" srcOrd="0" destOrd="0" presId="urn:microsoft.com/office/officeart/2005/8/layout/process1"/>
    <dgm:cxn modelId="{F347F681-1135-43CD-82D7-2B0844B04F22}" type="presOf" srcId="{4463E911-32DD-4E17-B5FF-335BC31901AE}" destId="{0BF677F5-589E-4ABD-B3F5-279248A74B6C}" srcOrd="1" destOrd="0" presId="urn:microsoft.com/office/officeart/2005/8/layout/process1"/>
    <dgm:cxn modelId="{94F01105-D0D7-4812-8E2E-5CF3BC5629F6}" type="presOf" srcId="{989133C2-550C-4C36-8F51-B48A27385BC5}" destId="{20E169D5-5258-4FB0-807A-04E99B0B3CDF}" srcOrd="0" destOrd="0" presId="urn:microsoft.com/office/officeart/2005/8/layout/process1"/>
    <dgm:cxn modelId="{EDCFA7D0-054F-49CE-8554-9FE2DBB39178}" srcId="{5FEBB92A-5BBB-4F23-8025-54086C7A5B5C}" destId="{F3B9EB38-699E-4D6F-A6B5-EF534EEB9743}" srcOrd="4" destOrd="0" parTransId="{47AC1A79-E3CA-4FB2-B436-B850BB3A84E2}" sibTransId="{4463E911-32DD-4E17-B5FF-335BC31901AE}"/>
    <dgm:cxn modelId="{12308DA3-7176-4A5B-9BD1-EA35EC223AAF}" type="presOf" srcId="{4463E911-32DD-4E17-B5FF-335BC31901AE}" destId="{923B2787-514D-475C-B6BC-274D865D8B78}" srcOrd="0" destOrd="0" presId="urn:microsoft.com/office/officeart/2005/8/layout/process1"/>
    <dgm:cxn modelId="{F34E6E8E-DE0C-4363-B71B-3843343FA329}" type="presOf" srcId="{F3B9EB38-699E-4D6F-A6B5-EF534EEB9743}" destId="{3D034D23-F489-4A2A-A9F3-49936F07EE18}" srcOrd="0" destOrd="0" presId="urn:microsoft.com/office/officeart/2005/8/layout/process1"/>
    <dgm:cxn modelId="{9FFC81C8-3575-42B8-820B-0D1F2D81C382}" type="presOf" srcId="{989133C2-550C-4C36-8F51-B48A27385BC5}" destId="{304A3AE0-00DC-4920-B4CC-8E92DB218785}" srcOrd="1" destOrd="0" presId="urn:microsoft.com/office/officeart/2005/8/layout/process1"/>
    <dgm:cxn modelId="{E36E0255-CAC7-40FE-884F-CBA46074FF16}" srcId="{5FEBB92A-5BBB-4F23-8025-54086C7A5B5C}" destId="{A5D2BA57-D6EE-4284-82D4-64518EE83883}" srcOrd="5" destOrd="0" parTransId="{1E31E264-84BF-4DDE-B63B-9DBCE54DC5E5}" sibTransId="{0F034015-57F2-4202-ACF7-8D518D73EDBD}"/>
    <dgm:cxn modelId="{CDAE2FEE-4716-4A08-B2E9-4245015D1A35}" type="presOf" srcId="{F8159C56-C444-4EF2-938A-549A4D3C566D}" destId="{DA7EE383-1270-4D95-8821-4A84FBD46438}" srcOrd="0" destOrd="0" presId="urn:microsoft.com/office/officeart/2005/8/layout/process1"/>
    <dgm:cxn modelId="{575855F0-3759-45B2-BB70-6A1A8595BAEF}" srcId="{5FEBB92A-5BBB-4F23-8025-54086C7A5B5C}" destId="{96BC43A7-CA0A-4A47-A051-7FAF00D1BE2C}" srcOrd="0" destOrd="0" parTransId="{E14CB8E0-1369-4A82-9071-28F01CFBAAD5}" sibTransId="{A7FCC833-E817-4E59-9351-F1FF1BC827E6}"/>
    <dgm:cxn modelId="{57E434F7-059A-4716-9CEE-5408B4B686A2}" type="presOf" srcId="{4C9B710E-7482-4DA3-8B08-CCDA4C4936F6}" destId="{C6EA8DFE-12BE-4B5B-9141-FEA3ABB49E43}" srcOrd="0" destOrd="0" presId="urn:microsoft.com/office/officeart/2005/8/layout/process1"/>
    <dgm:cxn modelId="{179D6054-6899-4B91-A769-336F56663A71}" type="presOf" srcId="{A7FCC833-E817-4E59-9351-F1FF1BC827E6}" destId="{F172705E-32BC-4312-BB56-94E5A8F439BB}" srcOrd="1" destOrd="0" presId="urn:microsoft.com/office/officeart/2005/8/layout/process1"/>
    <dgm:cxn modelId="{02E08172-2151-488B-9245-4E0968C652FE}" type="presOf" srcId="{5FEBB92A-5BBB-4F23-8025-54086C7A5B5C}" destId="{A8CC4DDE-77EE-41DD-BA93-27ED7E84FF31}" srcOrd="0" destOrd="0" presId="urn:microsoft.com/office/officeart/2005/8/layout/process1"/>
    <dgm:cxn modelId="{2AAFA36D-0CB1-4362-92BD-3D3219961D15}" type="presOf" srcId="{8B6BAA89-170C-4FFB-852C-F7AD601EBF26}" destId="{2EB5B687-A8B6-4C8C-B5FE-4BC14C69BBE0}" srcOrd="1" destOrd="0" presId="urn:microsoft.com/office/officeart/2005/8/layout/process1"/>
    <dgm:cxn modelId="{8554F3BA-9AA9-446D-AB1B-0583DCD1AF9B}" type="presOf" srcId="{96BC43A7-CA0A-4A47-A051-7FAF00D1BE2C}" destId="{4E5DF8EB-F797-41C7-8618-443DC124B3E7}" srcOrd="0" destOrd="0" presId="urn:microsoft.com/office/officeart/2005/8/layout/process1"/>
    <dgm:cxn modelId="{4AC70595-7212-412A-8EDC-F91F5C7F45B4}" type="presOf" srcId="{A403C8D4-D2C4-4846-8854-9F453DCE2881}" destId="{9C0707D7-9379-42A9-9CF6-4013AF15BDE5}" srcOrd="0" destOrd="0" presId="urn:microsoft.com/office/officeart/2005/8/layout/process1"/>
    <dgm:cxn modelId="{FD39AA24-7727-40D3-ABB4-530A0D495C83}" type="presParOf" srcId="{A8CC4DDE-77EE-41DD-BA93-27ED7E84FF31}" destId="{4E5DF8EB-F797-41C7-8618-443DC124B3E7}" srcOrd="0" destOrd="0" presId="urn:microsoft.com/office/officeart/2005/8/layout/process1"/>
    <dgm:cxn modelId="{593A96CC-0D6E-4788-B42B-FD73679A61E4}" type="presParOf" srcId="{A8CC4DDE-77EE-41DD-BA93-27ED7E84FF31}" destId="{8D1A5D8B-DD67-417F-A5FC-CC5580E9D0BC}" srcOrd="1" destOrd="0" presId="urn:microsoft.com/office/officeart/2005/8/layout/process1"/>
    <dgm:cxn modelId="{462BD48B-9717-411B-BC40-2D0024D96FD3}" type="presParOf" srcId="{8D1A5D8B-DD67-417F-A5FC-CC5580E9D0BC}" destId="{F172705E-32BC-4312-BB56-94E5A8F439BB}" srcOrd="0" destOrd="0" presId="urn:microsoft.com/office/officeart/2005/8/layout/process1"/>
    <dgm:cxn modelId="{B6F4F22D-49C2-4168-B64A-264CE860794A}" type="presParOf" srcId="{A8CC4DDE-77EE-41DD-BA93-27ED7E84FF31}" destId="{9C0707D7-9379-42A9-9CF6-4013AF15BDE5}" srcOrd="2" destOrd="0" presId="urn:microsoft.com/office/officeart/2005/8/layout/process1"/>
    <dgm:cxn modelId="{6376EA40-5741-41B2-AA81-C168BEF7F30B}" type="presParOf" srcId="{A8CC4DDE-77EE-41DD-BA93-27ED7E84FF31}" destId="{20E169D5-5258-4FB0-807A-04E99B0B3CDF}" srcOrd="3" destOrd="0" presId="urn:microsoft.com/office/officeart/2005/8/layout/process1"/>
    <dgm:cxn modelId="{B01DA52D-24A9-4579-B1CB-6E013D01FE4A}" type="presParOf" srcId="{20E169D5-5258-4FB0-807A-04E99B0B3CDF}" destId="{304A3AE0-00DC-4920-B4CC-8E92DB218785}" srcOrd="0" destOrd="0" presId="urn:microsoft.com/office/officeart/2005/8/layout/process1"/>
    <dgm:cxn modelId="{90AA9417-47BD-4A8E-A929-B7F4370AD65D}" type="presParOf" srcId="{A8CC4DDE-77EE-41DD-BA93-27ED7E84FF31}" destId="{C09E1903-F369-4844-9C08-4EEB654A1C7D}" srcOrd="4" destOrd="0" presId="urn:microsoft.com/office/officeart/2005/8/layout/process1"/>
    <dgm:cxn modelId="{DFA60BC5-48BC-4075-A925-ABE83A84FB00}" type="presParOf" srcId="{A8CC4DDE-77EE-41DD-BA93-27ED7E84FF31}" destId="{DA7EE383-1270-4D95-8821-4A84FBD46438}" srcOrd="5" destOrd="0" presId="urn:microsoft.com/office/officeart/2005/8/layout/process1"/>
    <dgm:cxn modelId="{D5294031-0B92-4068-86AA-5FFBAB60666C}" type="presParOf" srcId="{DA7EE383-1270-4D95-8821-4A84FBD46438}" destId="{920ED2F6-9051-446F-805A-2B91A9E70B2E}" srcOrd="0" destOrd="0" presId="urn:microsoft.com/office/officeart/2005/8/layout/process1"/>
    <dgm:cxn modelId="{4F3D1473-F699-446E-8BAE-6FD207B9532F}" type="presParOf" srcId="{A8CC4DDE-77EE-41DD-BA93-27ED7E84FF31}" destId="{C6EA8DFE-12BE-4B5B-9141-FEA3ABB49E43}" srcOrd="6" destOrd="0" presId="urn:microsoft.com/office/officeart/2005/8/layout/process1"/>
    <dgm:cxn modelId="{E3FFB1FC-74D7-4BCC-AC24-5CAF71CBBD5D}" type="presParOf" srcId="{A8CC4DDE-77EE-41DD-BA93-27ED7E84FF31}" destId="{2BA6D5CC-C135-4814-80F2-019D3FA1D012}" srcOrd="7" destOrd="0" presId="urn:microsoft.com/office/officeart/2005/8/layout/process1"/>
    <dgm:cxn modelId="{EE8E7A5B-F7AA-415A-A995-43EAF532C8E5}" type="presParOf" srcId="{2BA6D5CC-C135-4814-80F2-019D3FA1D012}" destId="{2EB5B687-A8B6-4C8C-B5FE-4BC14C69BBE0}" srcOrd="0" destOrd="0" presId="urn:microsoft.com/office/officeart/2005/8/layout/process1"/>
    <dgm:cxn modelId="{F361EDF0-7432-4636-8829-D95486B38870}" type="presParOf" srcId="{A8CC4DDE-77EE-41DD-BA93-27ED7E84FF31}" destId="{3D034D23-F489-4A2A-A9F3-49936F07EE18}" srcOrd="8" destOrd="0" presId="urn:microsoft.com/office/officeart/2005/8/layout/process1"/>
    <dgm:cxn modelId="{7D2FA17A-36BB-4295-B5A8-7529E2BE4A40}" type="presParOf" srcId="{A8CC4DDE-77EE-41DD-BA93-27ED7E84FF31}" destId="{923B2787-514D-475C-B6BC-274D865D8B78}" srcOrd="9" destOrd="0" presId="urn:microsoft.com/office/officeart/2005/8/layout/process1"/>
    <dgm:cxn modelId="{FDA756A8-1C18-472D-9A31-E222861C99D6}" type="presParOf" srcId="{923B2787-514D-475C-B6BC-274D865D8B78}" destId="{0BF677F5-589E-4ABD-B3F5-279248A74B6C}" srcOrd="0" destOrd="0" presId="urn:microsoft.com/office/officeart/2005/8/layout/process1"/>
    <dgm:cxn modelId="{A3D18B2A-E562-4635-B001-7F2C1F141F00}" type="presParOf" srcId="{A8CC4DDE-77EE-41DD-BA93-27ED7E84FF31}" destId="{B4B82F45-A955-4FA0-B3A8-853F11A6104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DF8EB-F797-41C7-8618-443DC124B3E7}">
      <dsp:nvSpPr>
        <dsp:cNvPr id="0" name=""/>
        <dsp:cNvSpPr/>
      </dsp:nvSpPr>
      <dsp:spPr>
        <a:xfrm>
          <a:off x="0" y="1263674"/>
          <a:ext cx="998736" cy="1104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Faculty Member Plans Study Abroad Course</a:t>
          </a:r>
          <a:endParaRPr lang="en-US" sz="900" kern="1200" dirty="0"/>
        </a:p>
      </dsp:txBody>
      <dsp:txXfrm>
        <a:off x="29252" y="1292926"/>
        <a:ext cx="940232" cy="1046347"/>
      </dsp:txXfrm>
    </dsp:sp>
    <dsp:sp modelId="{8D1A5D8B-DD67-417F-A5FC-CC5580E9D0BC}">
      <dsp:nvSpPr>
        <dsp:cNvPr id="0" name=""/>
        <dsp:cNvSpPr/>
      </dsp:nvSpPr>
      <dsp:spPr>
        <a:xfrm>
          <a:off x="1098609" y="1692256"/>
          <a:ext cx="211732" cy="247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098609" y="1741793"/>
        <a:ext cx="148212" cy="148612"/>
      </dsp:txXfrm>
    </dsp:sp>
    <dsp:sp modelId="{9C0707D7-9379-42A9-9CF6-4013AF15BDE5}">
      <dsp:nvSpPr>
        <dsp:cNvPr id="0" name=""/>
        <dsp:cNvSpPr/>
      </dsp:nvSpPr>
      <dsp:spPr>
        <a:xfrm>
          <a:off x="1398230" y="1263674"/>
          <a:ext cx="998736" cy="1104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OIP Form is Completed</a:t>
          </a:r>
          <a:endParaRPr lang="en-US" sz="900" kern="1200" dirty="0"/>
        </a:p>
      </dsp:txBody>
      <dsp:txXfrm>
        <a:off x="1427482" y="1292926"/>
        <a:ext cx="940232" cy="1046347"/>
      </dsp:txXfrm>
    </dsp:sp>
    <dsp:sp modelId="{20E169D5-5258-4FB0-807A-04E99B0B3CDF}">
      <dsp:nvSpPr>
        <dsp:cNvPr id="0" name=""/>
        <dsp:cNvSpPr/>
      </dsp:nvSpPr>
      <dsp:spPr>
        <a:xfrm>
          <a:off x="2496839" y="1692256"/>
          <a:ext cx="211732" cy="247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96839" y="1741793"/>
        <a:ext cx="148212" cy="148612"/>
      </dsp:txXfrm>
    </dsp:sp>
    <dsp:sp modelId="{C09E1903-F369-4844-9C08-4EEB654A1C7D}">
      <dsp:nvSpPr>
        <dsp:cNvPr id="0" name=""/>
        <dsp:cNvSpPr/>
      </dsp:nvSpPr>
      <dsp:spPr>
        <a:xfrm>
          <a:off x="2796460" y="1263674"/>
          <a:ext cx="998736" cy="1104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SLI Coordinator Adds New Study Abroad Section in Banner</a:t>
          </a:r>
          <a:endParaRPr lang="en-US" sz="900" kern="1200" dirty="0"/>
        </a:p>
      </dsp:txBody>
      <dsp:txXfrm>
        <a:off x="2825712" y="1292926"/>
        <a:ext cx="940232" cy="1046347"/>
      </dsp:txXfrm>
    </dsp:sp>
    <dsp:sp modelId="{DA7EE383-1270-4D95-8821-4A84FBD46438}">
      <dsp:nvSpPr>
        <dsp:cNvPr id="0" name=""/>
        <dsp:cNvSpPr/>
      </dsp:nvSpPr>
      <dsp:spPr>
        <a:xfrm>
          <a:off x="3895070" y="1692256"/>
          <a:ext cx="211732" cy="247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895070" y="1741793"/>
        <a:ext cx="148212" cy="148612"/>
      </dsp:txXfrm>
    </dsp:sp>
    <dsp:sp modelId="{C6EA8DFE-12BE-4B5B-9141-FEA3ABB49E43}">
      <dsp:nvSpPr>
        <dsp:cNvPr id="0" name=""/>
        <dsp:cNvSpPr/>
      </dsp:nvSpPr>
      <dsp:spPr>
        <a:xfrm>
          <a:off x="4194691" y="1263674"/>
          <a:ext cx="998736" cy="1104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Faculty Lead Program Proposal Form is Submitted to OIP</a:t>
          </a:r>
          <a:endParaRPr lang="en-US" sz="900" kern="1200" dirty="0"/>
        </a:p>
      </dsp:txBody>
      <dsp:txXfrm>
        <a:off x="4223943" y="1292926"/>
        <a:ext cx="940232" cy="1046347"/>
      </dsp:txXfrm>
    </dsp:sp>
    <dsp:sp modelId="{2BA6D5CC-C135-4814-80F2-019D3FA1D012}">
      <dsp:nvSpPr>
        <dsp:cNvPr id="0" name=""/>
        <dsp:cNvSpPr/>
      </dsp:nvSpPr>
      <dsp:spPr>
        <a:xfrm>
          <a:off x="5293300" y="1692256"/>
          <a:ext cx="211732" cy="247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293300" y="1741793"/>
        <a:ext cx="148212" cy="148612"/>
      </dsp:txXfrm>
    </dsp:sp>
    <dsp:sp modelId="{3D034D23-F489-4A2A-A9F3-49936F07EE18}">
      <dsp:nvSpPr>
        <dsp:cNvPr id="0" name=""/>
        <dsp:cNvSpPr/>
      </dsp:nvSpPr>
      <dsp:spPr>
        <a:xfrm>
          <a:off x="5592921" y="1263674"/>
          <a:ext cx="998736" cy="1104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OIP Approves/Denies Course</a:t>
          </a:r>
          <a:endParaRPr lang="en-US" sz="900" kern="1200" dirty="0"/>
        </a:p>
      </dsp:txBody>
      <dsp:txXfrm>
        <a:off x="5622173" y="1292926"/>
        <a:ext cx="940232" cy="1046347"/>
      </dsp:txXfrm>
    </dsp:sp>
    <dsp:sp modelId="{923B2787-514D-475C-B6BC-274D865D8B78}">
      <dsp:nvSpPr>
        <dsp:cNvPr id="0" name=""/>
        <dsp:cNvSpPr/>
      </dsp:nvSpPr>
      <dsp:spPr>
        <a:xfrm>
          <a:off x="6691531" y="1692256"/>
          <a:ext cx="211732" cy="247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691531" y="1741793"/>
        <a:ext cx="148212" cy="148612"/>
      </dsp:txXfrm>
    </dsp:sp>
    <dsp:sp modelId="{B4B82F45-A955-4FA0-B3A8-853F11A61042}">
      <dsp:nvSpPr>
        <dsp:cNvPr id="0" name=""/>
        <dsp:cNvSpPr/>
      </dsp:nvSpPr>
      <dsp:spPr>
        <a:xfrm>
          <a:off x="6991152" y="1263674"/>
          <a:ext cx="998736" cy="1104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Scheduling Department and Faculty Member are Notified and Section is Un-Hidden and Fees are Added (if approved)</a:t>
          </a:r>
          <a:endParaRPr lang="en-US" sz="900" kern="1200" dirty="0"/>
        </a:p>
      </dsp:txBody>
      <dsp:txXfrm>
        <a:off x="7020404" y="1292926"/>
        <a:ext cx="940232" cy="1046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8195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3E6CAC-BE3E-41AF-A57B-2082B7C7D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0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675" y="3086100"/>
            <a:ext cx="8240713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F771A77-FC98-4585-B85F-AE731C355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6461-64EA-4A29-A561-AE74F1A2F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9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6629400" y="600075"/>
            <a:ext cx="2057400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88" y="5956300"/>
            <a:ext cx="947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5922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33C3306-E252-45B6-8973-1FFC3968C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3E98D-F6F3-4185-84F2-F47086FA2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52438" y="5141913"/>
            <a:ext cx="8239125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A7DF1BB-D3E7-4513-ABCA-B3AF30250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8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A4E7-DFAE-42E9-B555-327DC3C57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7F4A-2938-493E-AECB-4C504572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05A2-905B-43E3-A57F-804267E4A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DC9A2-330E-43A3-BDE0-48301B4EC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2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>
            <a:off x="452438" y="5141913"/>
            <a:ext cx="8239125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8DF232C-7749-4034-BBA9-578D5C45C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9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5D0C-A43D-4F47-9CA4-D939E505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687388"/>
            <a:ext cx="7989888" cy="1082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227263"/>
            <a:ext cx="79898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425" y="59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487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975" y="5956300"/>
            <a:ext cx="769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5EE0BAD-B78D-4399-98E5-2A070FCB1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675" y="441325"/>
            <a:ext cx="2720975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5350" y="441325"/>
            <a:ext cx="2711450" cy="1079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275" y="441325"/>
            <a:ext cx="2711450" cy="107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0" r:id="rId7"/>
    <p:sldLayoutId id="2147483888" r:id="rId8"/>
    <p:sldLayoutId id="2147483881" r:id="rId9"/>
    <p:sldLayoutId id="2147483889" r:id="rId10"/>
    <p:sldLayoutId id="214748389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81025" y="990600"/>
            <a:ext cx="7989888" cy="150495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Instructions for setting up an International Travel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7989888" cy="590550"/>
          </a:xfrm>
        </p:spPr>
        <p:txBody>
          <a:bodyPr rtlCol="0"/>
          <a:lstStyle/>
          <a:p>
            <a:pPr eaLnBrk="1" fontAlgn="auto" hangingPunct="1">
              <a:defRPr/>
            </a:pPr>
            <a:endParaRPr lang="en-US" dirty="0" smtClean="0"/>
          </a:p>
          <a:p>
            <a:pPr eaLnBrk="1" fontAlgn="auto" hangingPunct="1">
              <a:defRPr/>
            </a:pPr>
            <a:endParaRPr lang="en-US" dirty="0"/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611438"/>
            <a:ext cx="4164013" cy="416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Study Abroad Section Creation Process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Information to Obtain from Instructor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anchor="b"/>
          <a:lstStyle/>
          <a:p>
            <a:pPr eaLnBrk="1" hangingPunct="1"/>
            <a:r>
              <a:rPr lang="en-US" altLang="en-US" sz="2400" smtClean="0"/>
              <a:t>Subject</a:t>
            </a:r>
          </a:p>
          <a:p>
            <a:pPr eaLnBrk="1" hangingPunct="1"/>
            <a:r>
              <a:rPr lang="en-US" altLang="en-US" sz="2400" smtClean="0"/>
              <a:t>Course Number</a:t>
            </a:r>
          </a:p>
          <a:p>
            <a:pPr eaLnBrk="1" hangingPunct="1"/>
            <a:r>
              <a:rPr lang="en-US" altLang="en-US" sz="2400" smtClean="0"/>
              <a:t>Instructor(s)</a:t>
            </a:r>
          </a:p>
          <a:p>
            <a:pPr eaLnBrk="1" hangingPunct="1"/>
            <a:r>
              <a:rPr lang="en-US" altLang="en-US" sz="2400" smtClean="0"/>
              <a:t>Start/End Dates (include any pre-trip work and post-trip work)</a:t>
            </a:r>
          </a:p>
          <a:p>
            <a:pPr lvl="1" eaLnBrk="1" hangingPunct="1"/>
            <a:r>
              <a:rPr lang="en-US" altLang="en-US" smtClean="0"/>
              <a:t>Try to have instructor incorporate their dates into an existing Part of Term if possible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Set Up in Banner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 fontScale="55000" lnSpcReduction="20000"/>
          </a:bodyPr>
          <a:lstStyle/>
          <a:p>
            <a:pPr marL="306000" indent="-306000" eaLnBrk="1" fontAlgn="auto" hangingPunct="1">
              <a:defRPr/>
            </a:pPr>
            <a:r>
              <a:rPr lang="en-US" sz="2400" dirty="0" smtClean="0"/>
              <a:t>Course Section Information Screen (SSASECT)</a:t>
            </a:r>
          </a:p>
          <a:p>
            <a:pPr marL="306000" indent="-306000" eaLnBrk="1" fontAlgn="auto" hangingPunct="1">
              <a:defRPr/>
            </a:pPr>
            <a:r>
              <a:rPr lang="en-US" sz="2400" dirty="0" smtClean="0"/>
              <a:t>You will need to use the following for International Sections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/>
              <a:t>Section:  </a:t>
            </a:r>
            <a:r>
              <a:rPr lang="en-US" sz="1800" i="1" dirty="0"/>
              <a:t>7EA</a:t>
            </a:r>
            <a:r>
              <a:rPr lang="en-US" sz="1800" dirty="0"/>
              <a:t> (of if multiple sections of the same course go to 7EB, 7EC etc…)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 smtClean="0"/>
              <a:t>(Summer 2015</a:t>
            </a:r>
            <a:r>
              <a:rPr lang="en-US" sz="1800" dirty="0" smtClean="0">
                <a:sym typeface="Wingdings" panose="05000000000000000000" pitchFamily="2" charset="2"/>
              </a:rPr>
              <a:t>) </a:t>
            </a:r>
            <a:r>
              <a:rPr lang="en-US" sz="1800" dirty="0" smtClean="0"/>
              <a:t>Campus</a:t>
            </a:r>
            <a:r>
              <a:rPr lang="en-US" sz="1800" dirty="0"/>
              <a:t>: Each college has a campus code for courses offered via WVU Online </a:t>
            </a:r>
            <a:r>
              <a:rPr lang="en-US" sz="1800" dirty="0" smtClean="0"/>
              <a:t>&amp; Extended Campus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 smtClean="0"/>
              <a:t>(Fall 2015) All sections will have campus code “CWA”</a:t>
            </a:r>
            <a:endParaRPr lang="en-US" sz="1800" dirty="0"/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/>
              <a:t>Session:  </a:t>
            </a:r>
            <a:r>
              <a:rPr lang="en-US" sz="1800" i="1" dirty="0" smtClean="0"/>
              <a:t>1</a:t>
            </a:r>
            <a:r>
              <a:rPr lang="en-US" sz="1800" dirty="0" smtClean="0"/>
              <a:t> </a:t>
            </a:r>
            <a:r>
              <a:rPr lang="en-US" sz="1800" dirty="0"/>
              <a:t>(100% Non-Traditional Delivery)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/>
              <a:t>Special Approval:  </a:t>
            </a:r>
            <a:r>
              <a:rPr lang="en-US" sz="1800" i="1" dirty="0"/>
              <a:t>DA</a:t>
            </a:r>
            <a:r>
              <a:rPr lang="en-US" sz="1800" dirty="0"/>
              <a:t> (Departmental Approval) </a:t>
            </a:r>
            <a:r>
              <a:rPr lang="en-US" sz="1800" dirty="0" smtClean="0"/>
              <a:t>OIP will approve </a:t>
            </a:r>
            <a:r>
              <a:rPr lang="en-US" sz="1800" dirty="0"/>
              <a:t>the students to be able to register for these </a:t>
            </a:r>
            <a:r>
              <a:rPr lang="en-US" sz="1800" dirty="0" smtClean="0"/>
              <a:t>courses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 smtClean="0"/>
              <a:t>Hide Section: the section must be hidden until approved.  Enter </a:t>
            </a:r>
            <a:r>
              <a:rPr lang="en-US" sz="1800" i="1" dirty="0" smtClean="0"/>
              <a:t>HC </a:t>
            </a:r>
            <a:r>
              <a:rPr lang="en-US" sz="1800" dirty="0" smtClean="0"/>
              <a:t>for Attendance Method.  Uncheck the </a:t>
            </a:r>
            <a:r>
              <a:rPr lang="en-US" sz="1800" i="1" dirty="0" smtClean="0"/>
              <a:t>Print</a:t>
            </a:r>
            <a:r>
              <a:rPr lang="en-US" sz="1800" dirty="0" smtClean="0"/>
              <a:t> and </a:t>
            </a:r>
            <a:r>
              <a:rPr lang="en-US" sz="1800" i="1" dirty="0" smtClean="0"/>
              <a:t>Voice Response and Self-Service Available</a:t>
            </a:r>
            <a:r>
              <a:rPr lang="en-US" sz="1800" dirty="0" smtClean="0"/>
              <a:t> boxes</a:t>
            </a:r>
            <a:endParaRPr lang="en-US" sz="1800" i="1" dirty="0"/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/>
              <a:t>Billing Hours: </a:t>
            </a:r>
            <a:r>
              <a:rPr lang="en-US" sz="1800" dirty="0" smtClean="0"/>
              <a:t>Bill Hours must be set at 0.  If adding a flexible title section, when contacting Suzy Slaughter to have the course created, request that the 0 bill hour option be added as well.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 smtClean="0"/>
              <a:t>Tuition </a:t>
            </a:r>
            <a:r>
              <a:rPr lang="en-US" sz="1800" dirty="0"/>
              <a:t>and Fee Waiver</a:t>
            </a:r>
            <a:r>
              <a:rPr lang="en-US" sz="1800"/>
              <a:t>: </a:t>
            </a:r>
            <a:r>
              <a:rPr lang="en-US" sz="1800" smtClean="0"/>
              <a:t>No</a:t>
            </a:r>
            <a:endParaRPr lang="en-US" sz="1800" dirty="0" smtClean="0"/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 smtClean="0"/>
              <a:t>(Summer 2015) Room Features are not added in Banner</a:t>
            </a:r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r>
              <a:rPr lang="en-US" sz="1800" dirty="0" smtClean="0"/>
              <a:t>(Fall 2015) Room Features will be “NORN”</a:t>
            </a:r>
          </a:p>
          <a:p>
            <a:pPr marL="400050" lvl="1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685800" lvl="1" indent="-306000" eaLnBrk="1" fontAlgn="auto" hangingPunct="1">
              <a:defRPr/>
            </a:pPr>
            <a:r>
              <a:rPr lang="en-US" b="1" dirty="0" smtClean="0"/>
              <a:t>Complete the rest of the pages as you would any other section</a:t>
            </a:r>
            <a:endParaRPr lang="en-US" b="1" dirty="0"/>
          </a:p>
          <a:p>
            <a:pPr marL="857250" lvl="1" indent="-457200" eaLnBrk="1" fontAlgn="auto" hangingPunct="1">
              <a:buFont typeface="+mj-lt"/>
              <a:buAutoNum type="arabicPeriod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3466</TotalTime>
  <Words>311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Gill Sans MT</vt:lpstr>
      <vt:lpstr>Wingdings 2</vt:lpstr>
      <vt:lpstr>Helvetica</vt:lpstr>
      <vt:lpstr>Wingdings</vt:lpstr>
      <vt:lpstr>Dividend</vt:lpstr>
      <vt:lpstr>Instructions for setting up an International Travel Course</vt:lpstr>
      <vt:lpstr>Study Abroad Section Creation Process</vt:lpstr>
      <vt:lpstr>Information to Obtain from Instructor</vt:lpstr>
      <vt:lpstr>Course Set Up in Banner</vt:lpstr>
    </vt:vector>
  </TitlesOfParts>
  <Company>TechSmith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Azadeh Ansari</cp:lastModifiedBy>
  <cp:revision>170</cp:revision>
  <dcterms:created xsi:type="dcterms:W3CDTF">2006-07-18T19:14:56Z</dcterms:created>
  <dcterms:modified xsi:type="dcterms:W3CDTF">2016-11-03T15:15:44Z</dcterms:modified>
</cp:coreProperties>
</file>